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BC456-AA8E-436F-9F76-1CBEE0EF565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D79590-53C9-4FF1-ACAC-AF0715443D7C}">
      <dgm:prSet phldrT="[Текст]" custT="1"/>
      <dgm:spPr/>
      <dgm:t>
        <a:bodyPr/>
        <a:lstStyle/>
        <a:p>
          <a:r>
            <a:rPr lang="ru-RU" sz="1800" b="1" dirty="0" smtClean="0"/>
            <a:t>ТЕКСТ (печатное издание, статья, нормативный акт)</a:t>
          </a:r>
          <a:endParaRPr lang="ru-RU" sz="1800" b="1" dirty="0"/>
        </a:p>
      </dgm:t>
    </dgm:pt>
    <dgm:pt modelId="{3D7D52C2-821B-4A63-9708-9BA8BAA3EB1D}" type="parTrans" cxnId="{F38863C8-F3BF-4D13-A942-78AB4E991E34}">
      <dgm:prSet/>
      <dgm:spPr/>
      <dgm:t>
        <a:bodyPr/>
        <a:lstStyle/>
        <a:p>
          <a:endParaRPr lang="ru-RU"/>
        </a:p>
      </dgm:t>
    </dgm:pt>
    <dgm:pt modelId="{0D47834E-9C56-41A8-8D65-A67E4B10CEAA}" type="sibTrans" cxnId="{F38863C8-F3BF-4D13-A942-78AB4E991E34}">
      <dgm:prSet/>
      <dgm:spPr/>
      <dgm:t>
        <a:bodyPr/>
        <a:lstStyle/>
        <a:p>
          <a:endParaRPr lang="ru-RU"/>
        </a:p>
      </dgm:t>
    </dgm:pt>
    <dgm:pt modelId="{40145B67-4994-457A-815F-1116FE278DAB}">
      <dgm:prSet phldrT="[Текст]" custT="1"/>
      <dgm:spPr/>
      <dgm:t>
        <a:bodyPr/>
        <a:lstStyle/>
        <a:p>
          <a:r>
            <a:rPr lang="ru-RU" sz="1800" b="1" dirty="0" smtClean="0"/>
            <a:t>Электронный ресурс (ССЫЛКА)</a:t>
          </a:r>
          <a:endParaRPr lang="ru-RU" sz="1800" b="1" dirty="0"/>
        </a:p>
      </dgm:t>
    </dgm:pt>
    <dgm:pt modelId="{39BDBF8B-5EDA-451B-B7FD-45609A30FF2A}" type="parTrans" cxnId="{DF7A9B24-D37D-40F3-AE6B-A948A79B4948}">
      <dgm:prSet/>
      <dgm:spPr/>
      <dgm:t>
        <a:bodyPr/>
        <a:lstStyle/>
        <a:p>
          <a:endParaRPr lang="ru-RU"/>
        </a:p>
      </dgm:t>
    </dgm:pt>
    <dgm:pt modelId="{68B540AA-4300-47FC-85B7-84E80A95A8DF}" type="sibTrans" cxnId="{DF7A9B24-D37D-40F3-AE6B-A948A79B4948}">
      <dgm:prSet/>
      <dgm:spPr/>
      <dgm:t>
        <a:bodyPr/>
        <a:lstStyle/>
        <a:p>
          <a:endParaRPr lang="ru-RU"/>
        </a:p>
      </dgm:t>
    </dgm:pt>
    <dgm:pt modelId="{FCB99A89-5F05-4A88-B673-7FAE8D853D95}">
      <dgm:prSet phldrT="[Текст]" custT="1"/>
      <dgm:spPr/>
      <dgm:t>
        <a:bodyPr/>
        <a:lstStyle/>
        <a:p>
          <a:r>
            <a:rPr lang="ru-RU" sz="1800" b="1" dirty="0" smtClean="0"/>
            <a:t>Электронный ресурс (САЙТ, ДИСК, ПРОГРАММА)</a:t>
          </a:r>
          <a:endParaRPr lang="ru-RU" sz="1800" b="1" dirty="0"/>
        </a:p>
      </dgm:t>
    </dgm:pt>
    <dgm:pt modelId="{AAEA6F68-F6C4-4381-9CD7-CF45010BB319}" type="parTrans" cxnId="{0C2CE10D-2CED-44CE-8914-78A310D9738C}">
      <dgm:prSet/>
      <dgm:spPr/>
      <dgm:t>
        <a:bodyPr/>
        <a:lstStyle/>
        <a:p>
          <a:endParaRPr lang="ru-RU"/>
        </a:p>
      </dgm:t>
    </dgm:pt>
    <dgm:pt modelId="{3EC6736D-79F0-45F5-92B5-665140A1584A}" type="sibTrans" cxnId="{0C2CE10D-2CED-44CE-8914-78A310D9738C}">
      <dgm:prSet/>
      <dgm:spPr/>
      <dgm:t>
        <a:bodyPr/>
        <a:lstStyle/>
        <a:p>
          <a:endParaRPr lang="ru-RU"/>
        </a:p>
      </dgm:t>
    </dgm:pt>
    <dgm:pt modelId="{FBDCADE3-9207-4103-A007-575591242C79}" type="pres">
      <dgm:prSet presAssocID="{A6DBC456-AA8E-436F-9F76-1CBEE0EF56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E74C6-2153-4FE8-B798-EE070471FDF8}" type="pres">
      <dgm:prSet presAssocID="{54D79590-53C9-4FF1-ACAC-AF0715443D7C}" presName="parentLin" presStyleCnt="0"/>
      <dgm:spPr/>
    </dgm:pt>
    <dgm:pt modelId="{97CD6923-6280-464A-8F64-3C97D70E3CCF}" type="pres">
      <dgm:prSet presAssocID="{54D79590-53C9-4FF1-ACAC-AF0715443D7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70B98EB-D799-4C25-B946-1FA6902E257E}" type="pres">
      <dgm:prSet presAssocID="{54D79590-53C9-4FF1-ACAC-AF0715443D7C}" presName="parentText" presStyleLbl="node1" presStyleIdx="0" presStyleCnt="3" custScaleX="123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B1181-50B4-41E8-8742-A7B99FD21020}" type="pres">
      <dgm:prSet presAssocID="{54D79590-53C9-4FF1-ACAC-AF0715443D7C}" presName="negativeSpace" presStyleCnt="0"/>
      <dgm:spPr/>
    </dgm:pt>
    <dgm:pt modelId="{0E8F99A0-DEE7-4BB9-90C2-CECBD8337657}" type="pres">
      <dgm:prSet presAssocID="{54D79590-53C9-4FF1-ACAC-AF0715443D7C}" presName="childText" presStyleLbl="conFgAcc1" presStyleIdx="0" presStyleCnt="3">
        <dgm:presLayoutVars>
          <dgm:bulletEnabled val="1"/>
        </dgm:presLayoutVars>
      </dgm:prSet>
      <dgm:spPr/>
    </dgm:pt>
    <dgm:pt modelId="{2FFE83F6-D9DE-4524-AF56-BB9814E279AB}" type="pres">
      <dgm:prSet presAssocID="{0D47834E-9C56-41A8-8D65-A67E4B10CEAA}" presName="spaceBetweenRectangles" presStyleCnt="0"/>
      <dgm:spPr/>
    </dgm:pt>
    <dgm:pt modelId="{4F536064-99E0-4B3C-86B5-E04AF95539AA}" type="pres">
      <dgm:prSet presAssocID="{40145B67-4994-457A-815F-1116FE278DAB}" presName="parentLin" presStyleCnt="0"/>
      <dgm:spPr/>
    </dgm:pt>
    <dgm:pt modelId="{C36FE796-83B8-4E89-BCBA-D74245F11CD2}" type="pres">
      <dgm:prSet presAssocID="{40145B67-4994-457A-815F-1116FE278DA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109B30F-80CE-4DE3-8B28-62EED7D8BA11}" type="pres">
      <dgm:prSet presAssocID="{40145B67-4994-457A-815F-1116FE278DAB}" presName="parentText" presStyleLbl="node1" presStyleIdx="1" presStyleCnt="3" custScaleX="123088" custScaleY="89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30DD4-ADB6-48BD-A836-C5F3805E0D51}" type="pres">
      <dgm:prSet presAssocID="{40145B67-4994-457A-815F-1116FE278DAB}" presName="negativeSpace" presStyleCnt="0"/>
      <dgm:spPr/>
    </dgm:pt>
    <dgm:pt modelId="{6EECAB97-DA31-46B1-BE7A-A05D1A346C00}" type="pres">
      <dgm:prSet presAssocID="{40145B67-4994-457A-815F-1116FE278DAB}" presName="childText" presStyleLbl="conFgAcc1" presStyleIdx="1" presStyleCnt="3">
        <dgm:presLayoutVars>
          <dgm:bulletEnabled val="1"/>
        </dgm:presLayoutVars>
      </dgm:prSet>
      <dgm:spPr/>
    </dgm:pt>
    <dgm:pt modelId="{526A99A4-3610-44AE-9FEE-BCCE3AE0E83D}" type="pres">
      <dgm:prSet presAssocID="{68B540AA-4300-47FC-85B7-84E80A95A8DF}" presName="spaceBetweenRectangles" presStyleCnt="0"/>
      <dgm:spPr/>
    </dgm:pt>
    <dgm:pt modelId="{FFE44598-5CBA-46A3-8036-F7C2F5914A27}" type="pres">
      <dgm:prSet presAssocID="{FCB99A89-5F05-4A88-B673-7FAE8D853D95}" presName="parentLin" presStyleCnt="0"/>
      <dgm:spPr/>
    </dgm:pt>
    <dgm:pt modelId="{DFC35880-D1D4-4964-9FD4-7C9A2075F9EA}" type="pres">
      <dgm:prSet presAssocID="{FCB99A89-5F05-4A88-B673-7FAE8D853D9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5F4487E-5CA8-4A51-BD51-3887FAD7BC7F}" type="pres">
      <dgm:prSet presAssocID="{FCB99A89-5F05-4A88-B673-7FAE8D853D95}" presName="parentText" presStyleLbl="node1" presStyleIdx="2" presStyleCnt="3" custScaleX="123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30276-A8F9-42BA-8396-831850A51A98}" type="pres">
      <dgm:prSet presAssocID="{FCB99A89-5F05-4A88-B673-7FAE8D853D95}" presName="negativeSpace" presStyleCnt="0"/>
      <dgm:spPr/>
    </dgm:pt>
    <dgm:pt modelId="{7E9F85ED-6FBE-44D8-B09F-0BF72236705C}" type="pres">
      <dgm:prSet presAssocID="{FCB99A89-5F05-4A88-B673-7FAE8D853D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F084353-D0D2-4BA4-84E8-8379FF748122}" type="presOf" srcId="{54D79590-53C9-4FF1-ACAC-AF0715443D7C}" destId="{97CD6923-6280-464A-8F64-3C97D70E3CCF}" srcOrd="0" destOrd="0" presId="urn:microsoft.com/office/officeart/2005/8/layout/list1"/>
    <dgm:cxn modelId="{6327D650-2BF7-4759-AE0F-7D785AD5DBCF}" type="presOf" srcId="{FCB99A89-5F05-4A88-B673-7FAE8D853D95}" destId="{DFC35880-D1D4-4964-9FD4-7C9A2075F9EA}" srcOrd="0" destOrd="0" presId="urn:microsoft.com/office/officeart/2005/8/layout/list1"/>
    <dgm:cxn modelId="{FCBFE01E-E9FD-4970-B180-F2C70DBA87F5}" type="presOf" srcId="{40145B67-4994-457A-815F-1116FE278DAB}" destId="{5109B30F-80CE-4DE3-8B28-62EED7D8BA11}" srcOrd="1" destOrd="0" presId="urn:microsoft.com/office/officeart/2005/8/layout/list1"/>
    <dgm:cxn modelId="{DF7A9B24-D37D-40F3-AE6B-A948A79B4948}" srcId="{A6DBC456-AA8E-436F-9F76-1CBEE0EF5650}" destId="{40145B67-4994-457A-815F-1116FE278DAB}" srcOrd="1" destOrd="0" parTransId="{39BDBF8B-5EDA-451B-B7FD-45609A30FF2A}" sibTransId="{68B540AA-4300-47FC-85B7-84E80A95A8DF}"/>
    <dgm:cxn modelId="{F38863C8-F3BF-4D13-A942-78AB4E991E34}" srcId="{A6DBC456-AA8E-436F-9F76-1CBEE0EF5650}" destId="{54D79590-53C9-4FF1-ACAC-AF0715443D7C}" srcOrd="0" destOrd="0" parTransId="{3D7D52C2-821B-4A63-9708-9BA8BAA3EB1D}" sibTransId="{0D47834E-9C56-41A8-8D65-A67E4B10CEAA}"/>
    <dgm:cxn modelId="{96BDFE4A-F1A0-4F53-AA90-3EBB0AA4D6A8}" type="presOf" srcId="{54D79590-53C9-4FF1-ACAC-AF0715443D7C}" destId="{F70B98EB-D799-4C25-B946-1FA6902E257E}" srcOrd="1" destOrd="0" presId="urn:microsoft.com/office/officeart/2005/8/layout/list1"/>
    <dgm:cxn modelId="{0A76E735-06B2-4C16-8839-4FF582D3FD37}" type="presOf" srcId="{40145B67-4994-457A-815F-1116FE278DAB}" destId="{C36FE796-83B8-4E89-BCBA-D74245F11CD2}" srcOrd="0" destOrd="0" presId="urn:microsoft.com/office/officeart/2005/8/layout/list1"/>
    <dgm:cxn modelId="{61DA4F05-3E04-4CEF-9E6C-F7268636C03B}" type="presOf" srcId="{A6DBC456-AA8E-436F-9F76-1CBEE0EF5650}" destId="{FBDCADE3-9207-4103-A007-575591242C79}" srcOrd="0" destOrd="0" presId="urn:microsoft.com/office/officeart/2005/8/layout/list1"/>
    <dgm:cxn modelId="{0C2CE10D-2CED-44CE-8914-78A310D9738C}" srcId="{A6DBC456-AA8E-436F-9F76-1CBEE0EF5650}" destId="{FCB99A89-5F05-4A88-B673-7FAE8D853D95}" srcOrd="2" destOrd="0" parTransId="{AAEA6F68-F6C4-4381-9CD7-CF45010BB319}" sibTransId="{3EC6736D-79F0-45F5-92B5-665140A1584A}"/>
    <dgm:cxn modelId="{9EAC1AEA-B446-4892-8832-3799BA46132C}" type="presOf" srcId="{FCB99A89-5F05-4A88-B673-7FAE8D853D95}" destId="{15F4487E-5CA8-4A51-BD51-3887FAD7BC7F}" srcOrd="1" destOrd="0" presId="urn:microsoft.com/office/officeart/2005/8/layout/list1"/>
    <dgm:cxn modelId="{D667EE27-8383-4A51-8016-1FCF7789FDAB}" type="presParOf" srcId="{FBDCADE3-9207-4103-A007-575591242C79}" destId="{DE6E74C6-2153-4FE8-B798-EE070471FDF8}" srcOrd="0" destOrd="0" presId="urn:microsoft.com/office/officeart/2005/8/layout/list1"/>
    <dgm:cxn modelId="{E4B120E7-C77F-4185-975F-975A553D3591}" type="presParOf" srcId="{DE6E74C6-2153-4FE8-B798-EE070471FDF8}" destId="{97CD6923-6280-464A-8F64-3C97D70E3CCF}" srcOrd="0" destOrd="0" presId="urn:microsoft.com/office/officeart/2005/8/layout/list1"/>
    <dgm:cxn modelId="{8DECD079-753D-43FA-B20C-E5F7F62B3804}" type="presParOf" srcId="{DE6E74C6-2153-4FE8-B798-EE070471FDF8}" destId="{F70B98EB-D799-4C25-B946-1FA6902E257E}" srcOrd="1" destOrd="0" presId="urn:microsoft.com/office/officeart/2005/8/layout/list1"/>
    <dgm:cxn modelId="{D4D330DD-81B6-4F24-8514-61A8BB2C8405}" type="presParOf" srcId="{FBDCADE3-9207-4103-A007-575591242C79}" destId="{6EBB1181-50B4-41E8-8742-A7B99FD21020}" srcOrd="1" destOrd="0" presId="urn:microsoft.com/office/officeart/2005/8/layout/list1"/>
    <dgm:cxn modelId="{6963C840-EA4F-45D5-8FAC-64DA5DB5AEB5}" type="presParOf" srcId="{FBDCADE3-9207-4103-A007-575591242C79}" destId="{0E8F99A0-DEE7-4BB9-90C2-CECBD8337657}" srcOrd="2" destOrd="0" presId="urn:microsoft.com/office/officeart/2005/8/layout/list1"/>
    <dgm:cxn modelId="{77E58E1B-CE3A-4A01-987A-A2AC8C3B08AD}" type="presParOf" srcId="{FBDCADE3-9207-4103-A007-575591242C79}" destId="{2FFE83F6-D9DE-4524-AF56-BB9814E279AB}" srcOrd="3" destOrd="0" presId="urn:microsoft.com/office/officeart/2005/8/layout/list1"/>
    <dgm:cxn modelId="{B7024CF2-F976-400D-851D-B9F25C0A9852}" type="presParOf" srcId="{FBDCADE3-9207-4103-A007-575591242C79}" destId="{4F536064-99E0-4B3C-86B5-E04AF95539AA}" srcOrd="4" destOrd="0" presId="urn:microsoft.com/office/officeart/2005/8/layout/list1"/>
    <dgm:cxn modelId="{5AE3A833-F127-46FC-894B-B8B2CB0996A2}" type="presParOf" srcId="{4F536064-99E0-4B3C-86B5-E04AF95539AA}" destId="{C36FE796-83B8-4E89-BCBA-D74245F11CD2}" srcOrd="0" destOrd="0" presId="urn:microsoft.com/office/officeart/2005/8/layout/list1"/>
    <dgm:cxn modelId="{B792AFD6-871E-4421-9A41-8A60027B9B75}" type="presParOf" srcId="{4F536064-99E0-4B3C-86B5-E04AF95539AA}" destId="{5109B30F-80CE-4DE3-8B28-62EED7D8BA11}" srcOrd="1" destOrd="0" presId="urn:microsoft.com/office/officeart/2005/8/layout/list1"/>
    <dgm:cxn modelId="{A4AD7960-68BD-459C-9686-3582FACB8662}" type="presParOf" srcId="{FBDCADE3-9207-4103-A007-575591242C79}" destId="{8A030DD4-ADB6-48BD-A836-C5F3805E0D51}" srcOrd="5" destOrd="0" presId="urn:microsoft.com/office/officeart/2005/8/layout/list1"/>
    <dgm:cxn modelId="{0DF681B6-AA42-4811-B8B1-4AF2DC4B8520}" type="presParOf" srcId="{FBDCADE3-9207-4103-A007-575591242C79}" destId="{6EECAB97-DA31-46B1-BE7A-A05D1A346C00}" srcOrd="6" destOrd="0" presId="urn:microsoft.com/office/officeart/2005/8/layout/list1"/>
    <dgm:cxn modelId="{A7061347-40C6-42A3-902D-588D61A98656}" type="presParOf" srcId="{FBDCADE3-9207-4103-A007-575591242C79}" destId="{526A99A4-3610-44AE-9FEE-BCCE3AE0E83D}" srcOrd="7" destOrd="0" presId="urn:microsoft.com/office/officeart/2005/8/layout/list1"/>
    <dgm:cxn modelId="{796432A0-4B60-414E-BDB4-64B8C2156EB7}" type="presParOf" srcId="{FBDCADE3-9207-4103-A007-575591242C79}" destId="{FFE44598-5CBA-46A3-8036-F7C2F5914A27}" srcOrd="8" destOrd="0" presId="urn:microsoft.com/office/officeart/2005/8/layout/list1"/>
    <dgm:cxn modelId="{CB7192DB-4663-427A-BED6-5486F396D35F}" type="presParOf" srcId="{FFE44598-5CBA-46A3-8036-F7C2F5914A27}" destId="{DFC35880-D1D4-4964-9FD4-7C9A2075F9EA}" srcOrd="0" destOrd="0" presId="urn:microsoft.com/office/officeart/2005/8/layout/list1"/>
    <dgm:cxn modelId="{BC3EDB22-8F7B-46E9-BF8E-F165B4F73947}" type="presParOf" srcId="{FFE44598-5CBA-46A3-8036-F7C2F5914A27}" destId="{15F4487E-5CA8-4A51-BD51-3887FAD7BC7F}" srcOrd="1" destOrd="0" presId="urn:microsoft.com/office/officeart/2005/8/layout/list1"/>
    <dgm:cxn modelId="{795465D9-AFBB-4B13-9027-6437263BAEE9}" type="presParOf" srcId="{FBDCADE3-9207-4103-A007-575591242C79}" destId="{EA230276-A8F9-42BA-8396-831850A51A98}" srcOrd="9" destOrd="0" presId="urn:microsoft.com/office/officeart/2005/8/layout/list1"/>
    <dgm:cxn modelId="{E8666BB2-3FC2-4B87-93E1-FE094DED443B}" type="presParOf" srcId="{FBDCADE3-9207-4103-A007-575591242C79}" destId="{7E9F85ED-6FBE-44D8-B09F-0BF7223670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F99A0-DEE7-4BB9-90C2-CECBD8337657}">
      <dsp:nvSpPr>
        <dsp:cNvPr id="0" name=""/>
        <dsp:cNvSpPr/>
      </dsp:nvSpPr>
      <dsp:spPr>
        <a:xfrm>
          <a:off x="0" y="460223"/>
          <a:ext cx="72420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B98EB-D799-4C25-B946-1FA6902E257E}">
      <dsp:nvSpPr>
        <dsp:cNvPr id="0" name=""/>
        <dsp:cNvSpPr/>
      </dsp:nvSpPr>
      <dsp:spPr>
        <a:xfrm>
          <a:off x="362102" y="46943"/>
          <a:ext cx="6252081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ТЕКСТ (печатное издание, статья, нормативный акт)</a:t>
          </a:r>
          <a:endParaRPr lang="ru-RU" sz="1800" b="1" kern="1200" dirty="0"/>
        </a:p>
      </dsp:txBody>
      <dsp:txXfrm>
        <a:off x="402451" y="87292"/>
        <a:ext cx="6171383" cy="745862"/>
      </dsp:txXfrm>
    </dsp:sp>
    <dsp:sp modelId="{6EECAB97-DA31-46B1-BE7A-A05D1A346C00}">
      <dsp:nvSpPr>
        <dsp:cNvPr id="0" name=""/>
        <dsp:cNvSpPr/>
      </dsp:nvSpPr>
      <dsp:spPr>
        <a:xfrm>
          <a:off x="0" y="1647168"/>
          <a:ext cx="72420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9B30F-80CE-4DE3-8B28-62EED7D8BA11}">
      <dsp:nvSpPr>
        <dsp:cNvPr id="0" name=""/>
        <dsp:cNvSpPr/>
      </dsp:nvSpPr>
      <dsp:spPr>
        <a:xfrm>
          <a:off x="362102" y="1317023"/>
          <a:ext cx="6239864" cy="74342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Электронный ресурс (ССЫЛКА)</a:t>
          </a:r>
          <a:endParaRPr lang="ru-RU" sz="1800" b="1" kern="1200" dirty="0"/>
        </a:p>
      </dsp:txBody>
      <dsp:txXfrm>
        <a:off x="398393" y="1353314"/>
        <a:ext cx="6167282" cy="670842"/>
      </dsp:txXfrm>
    </dsp:sp>
    <dsp:sp modelId="{7E9F85ED-6FBE-44D8-B09F-0BF72236705C}">
      <dsp:nvSpPr>
        <dsp:cNvPr id="0" name=""/>
        <dsp:cNvSpPr/>
      </dsp:nvSpPr>
      <dsp:spPr>
        <a:xfrm>
          <a:off x="0" y="2917248"/>
          <a:ext cx="724204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4487E-5CA8-4A51-BD51-3887FAD7BC7F}">
      <dsp:nvSpPr>
        <dsp:cNvPr id="0" name=""/>
        <dsp:cNvSpPr/>
      </dsp:nvSpPr>
      <dsp:spPr>
        <a:xfrm>
          <a:off x="362102" y="2503968"/>
          <a:ext cx="6252081" cy="8265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13" tIns="0" rIns="19161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Электронный ресурс (САЙТ, ДИСК, ПРОГРАММА)</a:t>
          </a:r>
          <a:endParaRPr lang="ru-RU" sz="1800" b="1" kern="1200" dirty="0"/>
        </a:p>
      </dsp:txBody>
      <dsp:txXfrm>
        <a:off x="402451" y="2544317"/>
        <a:ext cx="6171383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77CF9-0E04-4F71-8ED5-B545A6D3EDB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C535-0C20-4B79-AF13-080C187CC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7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C535-0C20-4B79-AF13-080C187CC4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14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C535-0C20-4B79-AF13-080C187CC4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6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C535-0C20-4B79-AF13-080C187CC4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3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3C535-0C20-4B79-AF13-080C187CC49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0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7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6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0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9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9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0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1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9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1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3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4699-880F-4DF2-9C72-78542FF6FEF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AF50-6D03-49FC-BC49-3707ABE67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2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3728" y="1524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ТИПИЧНЫЕ ОШИБКИ И ЗАТРУДНЕНИЯ ПРИ РАЗРАБОТКЕ ДОПОЛНИТЕЛЬНЫХ ПРОГРАММ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4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1536" y="743712"/>
            <a:ext cx="7437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Литература для педагога</a:t>
            </a:r>
          </a:p>
          <a:p>
            <a:pPr indent="182563">
              <a:buFont typeface="Wingdings" panose="05000000000000000000" pitchFamily="2" charset="2"/>
              <a:buChar char="ü"/>
              <a:tabLst>
                <a:tab pos="268288" algn="l"/>
              </a:tabLst>
            </a:pPr>
            <a:r>
              <a:rPr lang="ru-RU" sz="2800" b="1" dirty="0" smtClean="0"/>
              <a:t>Нормативные документы</a:t>
            </a:r>
          </a:p>
          <a:p>
            <a:pPr indent="182563">
              <a:buFont typeface="Wingdings" panose="05000000000000000000" pitchFamily="2" charset="2"/>
              <a:buChar char="ü"/>
              <a:tabLst>
                <a:tab pos="268288" algn="l"/>
              </a:tabLst>
            </a:pPr>
            <a:r>
              <a:rPr lang="ru-RU" sz="2800" b="1" dirty="0" smtClean="0"/>
              <a:t>Литература, использованная при составлении программы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Литература для обучающихся (родителей)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9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9708283"/>
              </p:ext>
            </p:extLst>
          </p:nvPr>
        </p:nvGraphicFramePr>
        <p:xfrm>
          <a:off x="1719072" y="719328"/>
          <a:ext cx="7242048" cy="366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696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0799" t="26720" r="4901" b="33405"/>
          <a:stretch/>
        </p:blipFill>
        <p:spPr>
          <a:xfrm>
            <a:off x="1473455" y="670560"/>
            <a:ext cx="7752392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200" t="28594" r="4800" b="25031"/>
          <a:stretch/>
        </p:blipFill>
        <p:spPr>
          <a:xfrm>
            <a:off x="1255776" y="365760"/>
            <a:ext cx="8097985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2600" t="28594" r="3801" b="28656"/>
          <a:stretch/>
        </p:blipFill>
        <p:spPr>
          <a:xfrm>
            <a:off x="1194816" y="292608"/>
            <a:ext cx="8264893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9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2200" t="28719" r="5200" b="29406"/>
          <a:stretch/>
        </p:blipFill>
        <p:spPr>
          <a:xfrm>
            <a:off x="1243584" y="475488"/>
            <a:ext cx="8217263" cy="3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8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2768" y="535305"/>
            <a:ext cx="7461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Актуальность программы </a:t>
            </a:r>
            <a:r>
              <a:rPr lang="ru-RU" sz="2400" b="1" dirty="0" smtClean="0"/>
              <a:t>обусловлена сближением содержания программы с требованиями жизни. В настоящее время возникает необходимость в новых подходах к преподаванию эстетических искусств, способных решать современные задачи эстетического восприятия и развития личности в целом. В системе эстетического воспитания подрастающего поколения особая роль принадлежит изобразительному искусству. Занятия изобразительным искусством являются эффективным средством приобщения детей к изучению народных традиций.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1001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6464" y="560660"/>
            <a:ext cx="7766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Отличительной особенностью данной образовательной программы</a:t>
            </a:r>
            <a:r>
              <a:rPr lang="ru-RU" sz="2000" b="1" dirty="0" smtClean="0"/>
              <a:t>, от ранее существующих программ в этой области, заключается в том, что программа ориентирована на применение широкого комплекса различного дополнительного материала по изобразительному искусству. Программой предусмотрено, чтобы каждое занятие было направлено на овладение основами изобразительного искусства, на приобщение детей к активной познавательной и творческой работе. Процесс обучения изобразительному искусству строится на единстве активных и увлекательных методов и приемов учебной работы, при которой в процессе усвоения знаний, законов и правил изобразительного искусства у школьников развиваются творческие начала.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992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8800" y="647944"/>
            <a:ext cx="7278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НОВИЗНА???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Образовательный процесс имеет ряд преимуществ:</a:t>
            </a:r>
          </a:p>
          <a:p>
            <a:pPr algn="just"/>
            <a:r>
              <a:rPr lang="ru-RU" sz="2000" b="1" dirty="0" smtClean="0"/>
              <a:t>− занятия проводятся в удобное для обучающегося время, могут дополняться домашним заданием с целью улучшить качество работы;</a:t>
            </a:r>
          </a:p>
          <a:p>
            <a:pPr algn="just"/>
            <a:r>
              <a:rPr lang="ru-RU" sz="2000" b="1" dirty="0" smtClean="0"/>
              <a:t>− обучение организовано на добровольных началах всех сторон (дети, родители, педагоги);</a:t>
            </a:r>
          </a:p>
          <a:p>
            <a:pPr algn="just"/>
            <a:r>
              <a:rPr lang="ru-RU" sz="2000" b="1" dirty="0" smtClean="0"/>
              <a:t>− детям предоставляется возможность удовлетворения своих интересов и сочетания различных направлений и форм занятия.</a:t>
            </a:r>
          </a:p>
          <a:p>
            <a:pPr algn="just"/>
            <a:r>
              <a:rPr lang="ru-RU" sz="2000" b="1" dirty="0" smtClean="0"/>
              <a:t> Допускается переход обучающихся из одной группы в другую (по возрасту).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6125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8384" y="633984"/>
            <a:ext cx="764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АДРЕСАТ РАЗВИВАЮЩЕЙ ПРОГРАММЫ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5920" y="1003316"/>
            <a:ext cx="7546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Данная программа рассчитана на детей дошкольного возраста 5-7 лет.</a:t>
            </a:r>
          </a:p>
          <a:p>
            <a:pPr algn="just"/>
            <a:r>
              <a:rPr lang="ru-RU" sz="2000" b="1" dirty="0" smtClean="0"/>
              <a:t>Дошкольный возраст наиболее благоприятен для совершенствования деятельности органов чувств, накопления представлений об окружающем мире, развития познавательных психических процессов: внимания, мышления, воображения, памяти, речи.</a:t>
            </a:r>
          </a:p>
          <a:p>
            <a:pPr algn="just"/>
            <a:r>
              <a:rPr lang="ru-RU" sz="2000" b="1" dirty="0" smtClean="0"/>
              <a:t>Старший дошкольный возраст – это период активного познания, творчества, общения, а также период подготовки к новому этапу в жизни – школьному обучению. Происходит постепенный переход от игры как ведущей деятельности к учению.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1692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9344" y="983456"/>
            <a:ext cx="7546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Цель программы </a:t>
            </a:r>
            <a:r>
              <a:rPr lang="ru-RU" sz="2800" b="1" dirty="0" smtClean="0"/>
              <a:t>– приобщение обучающихся через изобразительное творчество к искусству, посредством развития эстетической отзывчивости, формирования творческой и созидающей личности.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0825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1808" y="554265"/>
            <a:ext cx="7620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 общеразвивающей программы:</a:t>
            </a:r>
            <a:endParaRPr lang="ru-RU" sz="2000" b="1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68288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профилактике деструктивных явлений в школьных коллективах в форме </a:t>
            </a:r>
            <a:r>
              <a:rPr lang="ru-RU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случаев школьной травли, агрессивности, </a:t>
            </a:r>
            <a:r>
              <a:rPr lang="ru-RU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конфликтогенности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68288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ценностно-смысловую и эмоционально-волевую сферы личности подростка;</a:t>
            </a:r>
            <a:endPara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68288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развивать творческий и культурный потенциал учащихся;</a:t>
            </a:r>
            <a:endPara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68288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укрепить стремление к самореализации и </a:t>
            </a: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самоактуализации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268288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пробуждению нравственных качеств личности при организации общения в школьном коллективе.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2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9888" y="500164"/>
            <a:ext cx="7741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Учащиеся будут знать: </a:t>
            </a:r>
            <a:r>
              <a:rPr lang="ru-RU" b="1" dirty="0" smtClean="0"/>
              <a:t>понятие </a:t>
            </a:r>
            <a:r>
              <a:rPr lang="ru-RU" b="1" dirty="0" err="1" smtClean="0"/>
              <a:t>буллинга</a:t>
            </a:r>
            <a:r>
              <a:rPr lang="ru-RU" b="1" dirty="0" smtClean="0"/>
              <a:t>, предпосылки </a:t>
            </a:r>
            <a:r>
              <a:rPr lang="ru-RU" b="1" dirty="0" err="1" smtClean="0"/>
              <a:t>буллинга</a:t>
            </a:r>
            <a:r>
              <a:rPr lang="ru-RU" b="1" dirty="0" smtClean="0"/>
              <a:t>, причины и последствия школьной травли, технологиях прекращения </a:t>
            </a:r>
            <a:r>
              <a:rPr lang="ru-RU" b="1" dirty="0" err="1" smtClean="0"/>
              <a:t>буллинга</a:t>
            </a:r>
            <a:r>
              <a:rPr lang="ru-RU" b="1" dirty="0" smtClean="0"/>
              <a:t>.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Задачи общеразвивающей программы:</a:t>
            </a:r>
            <a:r>
              <a:rPr lang="ru-RU" b="1" dirty="0" smtClean="0"/>
              <a:t> способствовать профилактике деструктивных явлений в школьных коллективах в форме </a:t>
            </a:r>
            <a:r>
              <a:rPr lang="ru-RU" b="1" dirty="0" err="1" smtClean="0"/>
              <a:t>буллинга</a:t>
            </a:r>
            <a:r>
              <a:rPr lang="ru-RU" b="1" dirty="0" smtClean="0"/>
              <a:t>, случаев школьной травли, агрессивности, </a:t>
            </a:r>
            <a:r>
              <a:rPr lang="ru-RU" b="1" dirty="0" err="1" smtClean="0"/>
              <a:t>конфликтогенности</a:t>
            </a:r>
            <a:r>
              <a:rPr lang="ru-RU" b="1" dirty="0" smtClean="0"/>
              <a:t>.</a:t>
            </a:r>
          </a:p>
          <a:p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7904" y="2497711"/>
            <a:ext cx="7485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Тематический раздел №1 «Первичная профилактика случая школьной травли»</a:t>
            </a:r>
            <a:endParaRPr lang="ru-RU" b="1" dirty="0" smtClean="0"/>
          </a:p>
          <a:p>
            <a:pPr algn="just"/>
            <a:r>
              <a:rPr lang="ru-RU" b="1" dirty="0" smtClean="0"/>
              <a:t>2. </a:t>
            </a:r>
            <a:r>
              <a:rPr lang="ru-RU" b="1" dirty="0" err="1" smtClean="0"/>
              <a:t>PROбуллинг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 smtClean="0"/>
              <a:t>Теория. Понятия </a:t>
            </a:r>
            <a:r>
              <a:rPr lang="ru-RU" b="1" dirty="0" err="1" smtClean="0"/>
              <a:t>буллинга</a:t>
            </a:r>
            <a:r>
              <a:rPr lang="ru-RU" b="1" dirty="0" smtClean="0"/>
              <a:t>. Предпосылки </a:t>
            </a:r>
            <a:r>
              <a:rPr lang="ru-RU" b="1" dirty="0" err="1" smtClean="0"/>
              <a:t>буллинга</a:t>
            </a:r>
            <a:r>
              <a:rPr lang="ru-RU" b="1" dirty="0" smtClean="0"/>
              <a:t>. Причины и последствия школьной травли для групп и индивида.</a:t>
            </a:r>
          </a:p>
          <a:p>
            <a:pPr algn="just"/>
            <a:r>
              <a:rPr lang="ru-RU" b="1" dirty="0" smtClean="0"/>
              <a:t>Практика. Дискуссия. Ролевые и деловые игры. Практикум по анализу случаев школьной травли и ее последствий.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80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7424" y="581887"/>
            <a:ext cx="7766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3.2.	 ФОРМЫ АТТЕСТАЦИИ/КОНТРОЛЯ И ОЦЕНОЧНЫЕ МАТЕРИАЛЫ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Анкета</a:t>
            </a:r>
          </a:p>
          <a:p>
            <a:r>
              <a:rPr lang="ru-RU" b="1" dirty="0" smtClean="0"/>
              <a:t>Дорогой друг!</a:t>
            </a:r>
          </a:p>
          <a:p>
            <a:r>
              <a:rPr lang="ru-RU" b="1" dirty="0" smtClean="0"/>
              <a:t>Просим тебя ответить на несколько вопросов. Прежде чем ответить на каждый вопрос, внимательно прочитай все варианты ответов и обведи правильный, на твой взгляд, ответ.</a:t>
            </a:r>
          </a:p>
          <a:p>
            <a:r>
              <a:rPr lang="ru-RU" b="1" dirty="0" smtClean="0"/>
              <a:t>Выбери свой пол: мужской женский Класс ___________Возраст ___________</a:t>
            </a:r>
          </a:p>
          <a:p>
            <a:r>
              <a:rPr lang="ru-RU" b="1" dirty="0" smtClean="0"/>
              <a:t>1. Вы знаете, что такое «</a:t>
            </a:r>
            <a:r>
              <a:rPr lang="ru-RU" b="1" dirty="0" err="1" smtClean="0"/>
              <a:t>буллинг</a:t>
            </a:r>
            <a:r>
              <a:rPr lang="ru-RU" b="1" dirty="0" smtClean="0"/>
              <a:t>»?</a:t>
            </a:r>
          </a:p>
          <a:p>
            <a:r>
              <a:rPr lang="ru-RU" b="1" dirty="0" smtClean="0"/>
              <a:t>а) да</a:t>
            </a:r>
          </a:p>
          <a:p>
            <a:r>
              <a:rPr lang="ru-RU" b="1" dirty="0" smtClean="0"/>
              <a:t>б) нет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5248" y="3444209"/>
            <a:ext cx="688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Опросник «Обстановка в классе»</a:t>
            </a:r>
          </a:p>
          <a:p>
            <a:r>
              <a:rPr lang="ru-RU" b="1" dirty="0" smtClean="0"/>
              <a:t>Учащихся просят анонимно ответить на следующие вопросы:</a:t>
            </a:r>
          </a:p>
          <a:p>
            <a:r>
              <a:rPr lang="ru-RU" b="1" dirty="0" smtClean="0"/>
              <a:t>1. Можно ли назвать ваш класс дружным? Почему?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3885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554</Words>
  <Application>Microsoft Office PowerPoint</Application>
  <PresentationFormat>Широкоэкранный</PresentationFormat>
  <Paragraphs>51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2023-02-13T04:36:26Z</dcterms:created>
  <dcterms:modified xsi:type="dcterms:W3CDTF">2023-02-13T08:22:13Z</dcterms:modified>
</cp:coreProperties>
</file>