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65" r:id="rId2"/>
    <p:sldId id="274" r:id="rId3"/>
    <p:sldId id="280" r:id="rId4"/>
    <p:sldId id="281" r:id="rId5"/>
    <p:sldId id="282" r:id="rId6"/>
    <p:sldId id="374" r:id="rId7"/>
    <p:sldId id="283" r:id="rId8"/>
    <p:sldId id="364" r:id="rId9"/>
    <p:sldId id="284" r:id="rId10"/>
    <p:sldId id="286" r:id="rId11"/>
    <p:sldId id="382" r:id="rId12"/>
    <p:sldId id="288" r:id="rId13"/>
    <p:sldId id="289" r:id="rId14"/>
    <p:sldId id="357" r:id="rId15"/>
    <p:sldId id="290" r:id="rId16"/>
    <p:sldId id="291" r:id="rId17"/>
    <p:sldId id="396" r:id="rId18"/>
    <p:sldId id="293" r:id="rId19"/>
    <p:sldId id="294" r:id="rId20"/>
    <p:sldId id="299" r:id="rId21"/>
    <p:sldId id="300" r:id="rId22"/>
    <p:sldId id="301" r:id="rId23"/>
    <p:sldId id="389" r:id="rId24"/>
    <p:sldId id="302" r:id="rId25"/>
    <p:sldId id="358" r:id="rId26"/>
    <p:sldId id="376" r:id="rId27"/>
    <p:sldId id="384" r:id="rId28"/>
    <p:sldId id="303" r:id="rId29"/>
    <p:sldId id="304" r:id="rId30"/>
    <p:sldId id="305" r:id="rId31"/>
    <p:sldId id="306" r:id="rId32"/>
    <p:sldId id="309" r:id="rId33"/>
    <p:sldId id="310" r:id="rId34"/>
    <p:sldId id="311" r:id="rId35"/>
    <p:sldId id="386" r:id="rId36"/>
    <p:sldId id="377" r:id="rId37"/>
    <p:sldId id="315" r:id="rId38"/>
    <p:sldId id="390" r:id="rId39"/>
    <p:sldId id="316" r:id="rId40"/>
    <p:sldId id="393" r:id="rId41"/>
    <p:sldId id="319" r:id="rId42"/>
    <p:sldId id="359" r:id="rId43"/>
    <p:sldId id="320" r:id="rId44"/>
    <p:sldId id="321" r:id="rId45"/>
    <p:sldId id="322" r:id="rId46"/>
    <p:sldId id="373" r:id="rId47"/>
    <p:sldId id="323" r:id="rId48"/>
    <p:sldId id="324" r:id="rId49"/>
    <p:sldId id="378" r:id="rId50"/>
    <p:sldId id="325" r:id="rId51"/>
    <p:sldId id="397" r:id="rId52"/>
    <p:sldId id="331" r:id="rId53"/>
    <p:sldId id="398" r:id="rId54"/>
    <p:sldId id="380" r:id="rId55"/>
    <p:sldId id="381" r:id="rId56"/>
    <p:sldId id="332" r:id="rId57"/>
    <p:sldId id="395" r:id="rId58"/>
    <p:sldId id="391" r:id="rId59"/>
    <p:sldId id="334" r:id="rId60"/>
    <p:sldId id="335" r:id="rId61"/>
    <p:sldId id="400" r:id="rId62"/>
    <p:sldId id="401" r:id="rId63"/>
    <p:sldId id="403" r:id="rId64"/>
    <p:sldId id="379" r:id="rId65"/>
    <p:sldId id="336" r:id="rId66"/>
    <p:sldId id="337" r:id="rId67"/>
    <p:sldId id="338" r:id="rId68"/>
    <p:sldId id="339" r:id="rId69"/>
    <p:sldId id="406" r:id="rId70"/>
    <p:sldId id="404" r:id="rId71"/>
    <p:sldId id="407" r:id="rId72"/>
    <p:sldId id="405" r:id="rId73"/>
    <p:sldId id="342" r:id="rId74"/>
    <p:sldId id="343" r:id="rId75"/>
    <p:sldId id="344" r:id="rId76"/>
    <p:sldId id="347" r:id="rId77"/>
    <p:sldId id="348" r:id="rId78"/>
    <p:sldId id="361" r:id="rId79"/>
    <p:sldId id="349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48062"/>
    <a:srgbClr val="837157"/>
    <a:srgbClr val="8B814F"/>
    <a:srgbClr val="7373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4F15AC-3604-4D8B-9E93-027DAE31ECD6}" type="datetimeFigureOut">
              <a:rPr lang="ru-RU"/>
              <a:pPr>
                <a:defRPr/>
              </a:pPr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39174C3-9447-4041-A230-D1200A0E5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63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810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8985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7250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496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1690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365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530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043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8522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765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286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817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093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40483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8825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2679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86AE3C-2602-4019-9D5E-5A65CD23F764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F4A638-51EC-44BC-86CC-8B008C6E4E20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679085-907D-483D-9485-38EDDA49E5A0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F935CC-A30D-4C73-BC4D-F162E48A80BB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7136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74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68739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583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7297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4927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73870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16145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816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39030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1698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46577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09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4102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089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93150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134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4A19E6-51FA-41CC-9826-8F1304E99E88}" type="slidenum">
              <a:rPr lang="ru-RU" altLang="ru-RU" smtClean="0"/>
              <a:pPr eaLnBrk="1" hangingPunct="1"/>
              <a:t>43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2620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56EB73-0B18-45BE-BC6F-1D662E22A514}" type="slidenum">
              <a:rPr lang="ru-RU" altLang="ru-RU" smtClean="0"/>
              <a:pPr eaLnBrk="1" hangingPunct="1"/>
              <a:t>45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B196EC-4122-47B7-9E72-2FE289383987}" type="slidenum">
              <a:rPr lang="ru-RU" altLang="ru-RU" smtClean="0"/>
              <a:pPr eaLnBrk="1" hangingPunct="1"/>
              <a:t>46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B950C0-6778-4094-9CFE-F8AD48D433EF}" type="slidenum">
              <a:rPr lang="ru-RU" altLang="ru-RU" smtClean="0"/>
              <a:pPr eaLnBrk="1" hangingPunct="1"/>
              <a:t>47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E71F0A-ED2A-4D0C-A051-25BC1476F2A4}" type="slidenum">
              <a:rPr lang="ru-RU" altLang="ru-RU" smtClean="0"/>
              <a:pPr eaLnBrk="1" hangingPunct="1"/>
              <a:t>48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5E5E6-680D-4D1B-9551-329CA5A07601}" type="slidenum">
              <a:rPr lang="ru-RU" altLang="ru-RU" smtClean="0"/>
              <a:pPr eaLnBrk="1" hangingPunct="1"/>
              <a:t>49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00838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99480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9620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5646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2198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37248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8D2668-E625-4FB5-9ACA-1186F2CE4F4F}" type="slidenum">
              <a:rPr lang="ru-RU" altLang="ru-RU" smtClean="0"/>
              <a:pPr eaLnBrk="1" hangingPunct="1"/>
              <a:t>55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C00EEE-601F-4845-9467-9439F16D5CBC}" type="slidenum">
              <a:rPr lang="ru-RU" altLang="ru-RU" smtClean="0"/>
              <a:pPr eaLnBrk="1" hangingPunct="1"/>
              <a:t>56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AFF01-347B-41F3-8DA7-10EB4C66B0F7}" type="slidenum">
              <a:rPr lang="ru-RU" altLang="ru-RU" smtClean="0"/>
              <a:pPr eaLnBrk="1" hangingPunct="1"/>
              <a:t>57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A5943D-3371-4982-B909-72217B3D57C3}" type="slidenum">
              <a:rPr lang="ru-RU" altLang="ru-RU" smtClean="0"/>
              <a:pPr eaLnBrk="1" hangingPunct="1"/>
              <a:t>58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7795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51134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90608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9598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794008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27508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10687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41614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61227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1152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4659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69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126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995387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820126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646486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45976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8240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9594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99565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19612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08649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82423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79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5841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267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9174C3-9447-4041-A230-D1200A0E566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92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87BDA-8A84-4D72-807F-02CEBC9795F7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439D-2E00-40CD-91D0-B84D272E0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776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F348-AC9D-41FF-B779-D44D87C8BEA5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29E9-6178-414D-9D5D-B2589F168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A34-B625-46A3-B67A-6D03214C57B0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BB6E-E687-4B66-AE56-C054600FC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678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3947-A142-4420-994A-211C3A6C398A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79C2-41EF-46F4-8A4E-76B853959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832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C961-3EAA-49F9-A84D-FBDB590E7418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35107-48E8-4D5B-AA9F-E3B49208B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311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97CD-2C2B-4DAB-98C8-5DB9DF7A1C8E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B6E7-D7DF-429F-BF9E-3CE369B9E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944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C6C53-5D95-4BF5-83CB-E7309638085D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A2D9-FAE1-4AA4-8C13-CA91B639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461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9F50-0B57-4BFF-91A5-7B0D04E476AB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130E1-4CA7-494E-9ADB-CD483D02D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431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CA40-B521-4109-9CF0-7EB44CEBE777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B9A6-0F89-4A81-A03D-AE7BD8917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308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420-E466-4C53-8F0E-A74ED6F96616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785A9-191E-4232-B343-ED093E61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125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3FC5-0B2F-4C37-B254-00F57FAEE82D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325E-1A74-4CED-9EAB-132FB7FC8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73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D360F8-4A8B-414A-A53A-046127EC7FDA}" type="datetimeFigureOut">
              <a:rPr lang="en-US"/>
              <a:pPr>
                <a:defRPr/>
              </a:pPr>
              <a:t>11/25/2018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71E4E4-42FF-4C87-9E90-EF696AF5F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6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1.jpeg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4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4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0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9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80.jpeg"/><Relationship Id="rId9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7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2.jpeg"/><Relationship Id="rId7" Type="http://schemas.openxmlformats.org/officeDocument/2006/relationships/image" Target="../media/image9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6.jpe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54864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228600" y="304800"/>
            <a:ext cx="3352800" cy="6309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en-US" sz="2000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всех убиенных членов Царской Семьи особо яркой звездой сияет и светит своей праведностью и любовью к людям Великая княгиня святая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610" name="Picture 2" descr="http://port-artur-hram.ru/wp-content/uploads/2015/11/4_426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13355" y="0"/>
            <a:ext cx="55306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953000" y="1066800"/>
            <a:ext cx="3657600" cy="495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Елизавете все говорили, как об ослепительной красавице, а в Европе считали, что есть только две красавицы на Европейском Олимпе, и та и другая - Елизаветы. Елизавета Австрийская, супруга императора Франца Иосифа, и Елизавета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Федоровна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686356"/>
            <a:ext cx="3768725" cy="5464651"/>
          </a:xfrm>
          <a:prstGeom prst="snip1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5486400" y="1828800"/>
            <a:ext cx="3429000" cy="3352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князь Константин Константинович Романов посвятил Елизавете Федоровне в 1884 году такие строки: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&amp;Vcy;&amp;iecy;&amp;lcy;&amp;icy;&amp;kcy;&amp;acy;&amp;yacy; &amp;kcy;&amp;ncy;&amp;yacy;&amp;gcy;&amp;icy;&amp;ncy;&amp;yacy; &amp;IEcy;&amp;lcy;&amp;icy;&amp;zcy;&amp;acy;&amp;vcy;&amp;iecy;&amp;tcy;&amp;acy; &amp;Fcy;&amp;iecy;&amp;dcy;&amp;ocy;&amp;rcy;&amp;ocy;&amp;vcy;&amp;ncy;&amp;acy; &amp;icy; &amp;acy;&amp;vcy;&amp;gcy;&amp;ucy;&amp;scy;&amp;tcy;&amp;iecy;&amp;jcy;&amp;shcy;&amp;icy;&amp;jcy; &amp;pcy;&amp;ocy;&amp;ecy;&amp;tcy; &amp;Kcy;.&amp;Rcy;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4643438" cy="5632450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3400" y="3886200"/>
            <a:ext cx="3886200" cy="1828800"/>
          </a:xfrm>
        </p:spPr>
        <p:txBody>
          <a:bodyPr/>
          <a:lstStyle/>
          <a:p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495800" y="533400"/>
            <a:ext cx="4495800" cy="541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тебя гляжу, любуясь ежечасно: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так невыразимо хороша!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О, верно, под такой наружностью прекрасной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же прекрасная душа!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Какой-то кротости и грусти сокровенной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твоих очах таится глубина;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ангел, ты тиха, чиста и совершенна;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женщина, стыдлива и нежна.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на земле ничто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Средь зол и скорби многой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Твою не запятнает чистоту. </a:t>
            </a:r>
            <a:b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всякий, увидав тебя, прославит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Создавшего такую красоту.</a:t>
            </a:r>
            <a:endParaRPr lang="en-US" sz="2000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9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86" name="Picture 2" descr="https://im0-tub-ru.yandex.net/i?id=dab961299ba1c16c40d5bf84ed963477-l&amp;n=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" y="457200"/>
            <a:ext cx="376588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3733800" cy="4724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двадцать лет принцесса Елизавета стала невестой великого князя Сергея Александровича, пятого сына императора Александра II.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этого все претенденты на ее руку получали отказ.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ранней юности она отдала свое сердце Великому Князю, когда он приезжал к ним и гостил месяцами со своей матерью Императрицей Марией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Александровной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5" descr="C:\Documents and Settings\Admin\Рабочий стол\Е.Ф\832652463bb4.jpg"/>
          <p:cNvPicPr>
            <a:picLocks noChangeAspect="1" noChangeArrowheads="1"/>
          </p:cNvPicPr>
          <p:nvPr/>
        </p:nvPicPr>
        <p:blipFill>
          <a:blip r:embed="rId3" cstate="print">
            <a:lum bright="-4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3935413" cy="5810250"/>
          </a:xfrm>
          <a:prstGeom prst="rect">
            <a:avLst/>
          </a:prstGeom>
          <a:noFill/>
          <a:ln w="5080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Прямоугольник 9"/>
          <p:cNvSpPr>
            <a:spLocks noChangeArrowheads="1"/>
          </p:cNvSpPr>
          <p:nvPr/>
        </p:nvSpPr>
        <p:spPr bwMode="auto">
          <a:xfrm>
            <a:off x="4953000" y="914400"/>
            <a:ext cx="3810000" cy="440120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Элла уезжала в далекую Россию, расставаясь со своими родными. </a:t>
            </a:r>
            <a:endParaRPr lang="en-US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воспоминаний великого князя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Константина Константиновича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Романова:</a:t>
            </a:r>
            <a:endParaRPr lang="en-US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 подошел поезд невесты. Она показалась рядом с императрицей, и всех нас словно солнцем ослепило. Давно я не видывал подобной красоты. Она шла скромно, застенчиво, как сон, как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мечта…»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12" descr="http://www.mmom.ru/common/upload/yunost00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57200"/>
            <a:ext cx="3989388" cy="6043613"/>
          </a:xfrm>
          <a:noFill/>
          <a:ln w="50800">
            <a:solidFill>
              <a:srgbClr val="837157"/>
            </a:solidFill>
            <a:miter lim="800000"/>
            <a:headEnd/>
            <a:tailEnd/>
          </a:ln>
        </p:spPr>
      </p:pic>
      <p:pic>
        <p:nvPicPr>
          <p:cNvPr id="1844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5105400" y="1219200"/>
            <a:ext cx="3810000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Венчались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церкви Зимнего дворца в Санкт-Петербурге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июня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1884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года. Конечно, на принцессу не могла не произвести впечатления величественность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события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55" t="1385" r="2475" b="1801"/>
          <a:stretch/>
        </p:blipFill>
        <p:spPr bwMode="auto">
          <a:xfrm>
            <a:off x="507206" y="390293"/>
            <a:ext cx="4544296" cy="597705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5257800" y="1143000"/>
            <a:ext cx="3581400" cy="4832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древность обряда венчания, русская церковная служба, словно ангельское прикосновение, поразили Елизавету, и она уже не смогла забыть этого чувства всю свою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жизнь 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48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5" descr="http://www.nlr.ru/res/refer/romanov/images/4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4097338" cy="5991225"/>
          </a:xfrm>
          <a:prstGeom prst="rect">
            <a:avLst/>
          </a:prstGeom>
          <a:noFill/>
          <a:ln w="6350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8200" y="5029200"/>
            <a:ext cx="7848600" cy="16319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нее возникло неодолимое желание познать эту загадочную страну, ее культуру, ее веру. И облик Елизаветы стал меняться: из холодноватой немецкой красавицы великая княгиня постепенно превращалась в одухотворенную, всю как будто светящуюся внутренним светом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женщину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1314" name="Picture 2" descr="&amp;Fcy;&amp;ocy;&amp;tcy;&amp;ocy;&amp;acy;&amp;lcy;&amp;softcy;&amp;bcy;&amp;ocy;&amp;mcy;&amp;ycy; - &amp;Rcy;&amp;ocy;&amp;mcy;&amp;acy;&amp;ncy;&amp;ocy;&amp;vcy;&amp;ycy; &amp;vcy; &amp;tscy;&amp;vcy;&amp;iecy;&amp;tcy;&amp;ie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5400" y="228600"/>
            <a:ext cx="6580800" cy="4812117"/>
          </a:xfrm>
          <a:prstGeom prst="roundRect">
            <a:avLst/>
          </a:prstGeom>
          <a:noFill/>
        </p:spPr>
      </p:pic>
      <p:pic>
        <p:nvPicPr>
          <p:cNvPr id="2151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7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1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762000" y="4953000"/>
            <a:ext cx="7848600" cy="16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Древняя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Москва, ее уклад, ее старинный патриархальный быт,  монастыри и церкви очаровали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еликую княгиню. Она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совершенстве овладела русским языком, говорила на нём почти без акцента. Ещё исповедуя  протестантизм, посещала православные богослужения. 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http://img490.imageshack.us/img490/9268/fotstar11zb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667500" cy="4529138"/>
          </a:xfrm>
          <a:prstGeom prst="rect">
            <a:avLst/>
          </a:prstGeom>
          <a:noFill/>
          <a:ln w="6350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Admin\Рабочий стол\Е.Ф\zamuzhestvo0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11" b="7936"/>
          <a:stretch>
            <a:fillRect/>
          </a:stretch>
        </p:blipFill>
        <p:spPr>
          <a:xfrm>
            <a:off x="1447800" y="304800"/>
            <a:ext cx="5935663" cy="3886200"/>
          </a:xfrm>
          <a:ln w="12700">
            <a:solidFill>
              <a:srgbClr val="632523"/>
            </a:solidFill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838200" y="4419600"/>
            <a:ext cx="7924800" cy="163195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еще подарок судьбы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!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Император Александр III поручил Сергею Александровичу быть на Святой земле в 1888 году на освящении храма Святой Марии Магдалины в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Гефсимании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был построен в память их матери, императрицы Марии Александровны. Супруги побывали в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Назарете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 горе Фавор. 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886200" y="381000"/>
            <a:ext cx="50292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i="1" dirty="0" smtClean="0">
                <a:solidFill>
                  <a:srgbClr val="953735"/>
                </a:solidFill>
                <a:latin typeface="Arial" charset="0"/>
              </a:rPr>
              <a:t> </a:t>
            </a: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положившим </a:t>
            </a: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жизнь святую </a:t>
            </a: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 Русь, за веру, за Христа, </a:t>
            </a:r>
            <a:b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Господь воздаст.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Мы ж песнь простую </a:t>
            </a:r>
            <a:b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Им воспоём у их креста. </a:t>
            </a:r>
            <a:b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Мы царских мучеников имя </a:t>
            </a:r>
            <a:b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Достойно в должный час почтим; </a:t>
            </a:r>
            <a:b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 ныне честь, Христа во имя, </a:t>
            </a:r>
            <a:b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Елизавете воздадим... </a:t>
            </a:r>
            <a:r>
              <a:rPr lang="ru-RU" sz="28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2800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Arial" charset="0"/>
              <a:buNone/>
              <a:defRPr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          </a:t>
            </a: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</a:t>
            </a:r>
            <a:r>
              <a:rPr lang="ru-RU" sz="1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Солозобова</a:t>
            </a:r>
            <a:endParaRPr lang="ru-RU" sz="1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i="1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0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3394715" cy="5327650"/>
          </a:xfrm>
          <a:prstGeom prst="snipRound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914400" y="4876800"/>
            <a:ext cx="73914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стояла у величественного храма Святой Марии Магдалины, в дар которому привезла драгоценную утварь для богослужений, Евангелия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воздухи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3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5" descr="http://palomnic.org/gallery/d/4125-2/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90800" y="381000"/>
            <a:ext cx="6096000" cy="4038601"/>
          </a:xfrm>
          <a:prstGeom prst="round2DiagRect">
            <a:avLst/>
          </a:prstGeom>
          <a:noFill/>
        </p:spPr>
      </p:pic>
      <p:pic>
        <p:nvPicPr>
          <p:cNvPr id="25614" name="Picture 14" descr="http://traditio-ru.org/images/d/d0/%D0%92%D0%B5%D0%BB%D0%B8%D0%BA%D0%B0%D1%8F_%D0%9A%D0%BD%D1%8F%D0%B3%D0%B8%D0%BD%D1%8F_%D0%95%D0%BB%D0%B8%D0%B7%D0%B0%D0%B2%D0%B5%D1%82%D0%B0_%D0%A4%D1%91%D0%B4%D0%BE%D1%80%D0%BE%D0%B2%D0%BD%D0%B0_%D0%B2_%D0%BC%D0%BE%D0%BB%D0%BE%D0%B4%D0%BE%D1%81%D1%82%D0%B8JPG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1447800"/>
            <a:ext cx="2664000" cy="3258584"/>
          </a:xfrm>
          <a:prstGeom prst="round2DiagRect">
            <a:avLst/>
          </a:prstGeom>
          <a:noFill/>
        </p:spPr>
      </p:pic>
      <p:pic>
        <p:nvPicPr>
          <p:cNvPr id="2663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5486400" y="4267200"/>
            <a:ext cx="3200400" cy="1858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838200" y="4191000"/>
            <a:ext cx="7924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7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Прямоугольник 10"/>
          <p:cNvSpPr>
            <a:spLocks noChangeArrowheads="1"/>
          </p:cNvSpPr>
          <p:nvPr/>
        </p:nvSpPr>
        <p:spPr bwMode="auto">
          <a:xfrm>
            <a:off x="914400" y="5029200"/>
            <a:ext cx="5638800" cy="132343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Увидев эту красоту, Елизавета сказала: «Как бы я хотела быть похороненной здесь». Ни она, ни окружающие ее не предполагали, что это ее желание исполнится.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6638" name="Picture 14" descr="http://img-fotki.yandex.ru/get/6607/173363266.0/0_9a55a_dcd925ac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38200" y="381000"/>
            <a:ext cx="5734800" cy="4211495"/>
          </a:xfrm>
          <a:prstGeom prst="round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4580" name="Picture 2" descr="&amp;Kcy;&amp;acy;&amp;rcy;&amp;tcy;&amp;icy;&amp;ncy;&amp;kcy;&amp;acy; 17 &amp;icy;&amp;zcy; 3167"/>
          <p:cNvPicPr>
            <a:picLocks noChangeAspect="1" noChangeArrowheads="1"/>
          </p:cNvPicPr>
          <p:nvPr/>
        </p:nvPicPr>
        <p:blipFill>
          <a:blip r:embed="rId7" cstate="email">
            <a:lum bright="-6000" contrast="24000"/>
          </a:blip>
          <a:srcRect/>
          <a:stretch>
            <a:fillRect/>
          </a:stretch>
        </p:blipFill>
        <p:spPr bwMode="auto">
          <a:xfrm>
            <a:off x="6096000" y="1676400"/>
            <a:ext cx="2880000" cy="3876294"/>
          </a:xfrm>
          <a:prstGeom prst="ellipse">
            <a:avLst/>
          </a:prstGeom>
          <a:noFill/>
          <a:ln w="53975" cmpd="thinThick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68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5181600" y="762000"/>
            <a:ext cx="3352800" cy="541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Федоровна после посещения Святой земли приняла твердое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- перейти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православие.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этого шага ее удерживал страх причинить боль своим родным, и прежде всего, отцу. Наконец, 1 января 1891 года она написала отцу письмо о своем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решении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1047" y="457200"/>
            <a:ext cx="3893581" cy="5961063"/>
          </a:xfrm>
          <a:prstGeom prst="snip2Diag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 descr="http://lh5.google.ru/seawave60/R80RQ5BoqfI/AAAAAAAAC40/kz3KOdp3Sr0/s400/elizaveta_romanova.jpg"/>
          <p:cNvPicPr>
            <a:picLocks noChangeAspect="1" noChangeArrowheads="1"/>
          </p:cNvPicPr>
          <p:nvPr/>
        </p:nvPicPr>
        <p:blipFill>
          <a:blip r:embed="rId6" cstate="email">
            <a:lum bright="-8000" contrast="9000"/>
          </a:blip>
          <a:srcRect l="3024" t="2284" r="3024" b="2284"/>
          <a:stretch>
            <a:fillRect/>
          </a:stretch>
        </p:blipFill>
        <p:spPr bwMode="auto">
          <a:xfrm>
            <a:off x="228600" y="533400"/>
            <a:ext cx="4291200" cy="5771032"/>
          </a:xfrm>
          <a:prstGeom prst="ellipse">
            <a:avLst/>
          </a:prstGeom>
          <a:noFill/>
          <a:ln w="57150">
            <a:solidFill>
              <a:srgbClr val="948062"/>
            </a:solidFill>
          </a:ln>
        </p:spPr>
      </p:pic>
      <p:sp>
        <p:nvSpPr>
          <p:cNvPr id="30728" name="Прямоугольник 9"/>
          <p:cNvSpPr>
            <a:spLocks noChangeArrowheads="1"/>
          </p:cNvSpPr>
          <p:nvPr/>
        </p:nvSpPr>
        <p:spPr bwMode="auto">
          <a:xfrm>
            <a:off x="4724400" y="914400"/>
            <a:ext cx="4038600" cy="4893647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Отец не послал дочери просимой телеграммы с благословением, а написал письмо, в котором говорил, что решение ее приносит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боль и страдание, и он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может дать благословения. </a:t>
            </a:r>
          </a:p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 не менее </a:t>
            </a: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Елисавета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Феодоровна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несмотря на моральные страдания, мужественно выполнила свое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endParaRPr lang="en-US" alt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0600" y="487025"/>
            <a:ext cx="3733800" cy="60016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(25) апреля 1891 года, в Лазареву субботу, было совершено таинство миропомазания великой княгини Елизаветы Федоровны с оставлением ей прежнего имени, но уже в честь святой праведной Елизаветы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 святого Иоанна Предтечи, память которой Православная церковь совершает 5 (18) сентября. 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&amp;Kcy;&amp;acy;&amp;rcy;&amp;tcy;&amp;icy;&amp;ncy;&amp;kcy;&amp;acy; 4 &amp;icy;&amp;zcy; 4625"/>
          <p:cNvPicPr>
            <a:picLocks noChangeAspect="1" noChangeArrowheads="1"/>
          </p:cNvPicPr>
          <p:nvPr/>
        </p:nvPicPr>
        <p:blipFill>
          <a:blip r:embed="rId3" cstate="print">
            <a:lum contrast="14000"/>
          </a:blip>
          <a:srcRect/>
          <a:stretch>
            <a:fillRect/>
          </a:stretch>
        </p:blipFill>
        <p:spPr bwMode="auto">
          <a:xfrm>
            <a:off x="533400" y="990600"/>
            <a:ext cx="4010025" cy="501808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175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0200" y="457200"/>
            <a:ext cx="3429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7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Прямоугольник 9"/>
          <p:cNvSpPr>
            <a:spLocks noChangeArrowheads="1"/>
          </p:cNvSpPr>
          <p:nvPr/>
        </p:nvSpPr>
        <p:spPr bwMode="auto">
          <a:xfrm>
            <a:off x="5257800" y="1371600"/>
            <a:ext cx="3352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7" name="Прямоугольник 9"/>
          <p:cNvSpPr>
            <a:spLocks noChangeArrowheads="1"/>
          </p:cNvSpPr>
          <p:nvPr/>
        </p:nvSpPr>
        <p:spPr bwMode="auto">
          <a:xfrm>
            <a:off x="304800" y="3429000"/>
            <a:ext cx="4114800" cy="2862322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Миропомазания Император Александр III благословил свою невестку драгоценной иконой Нерукотворного Спаса, с которой Елизавета Федоровна не расставалась всю жизнь и с ней на груди приняла мученическую кончину. </a:t>
            </a:r>
            <a:endParaRPr lang="ru-RU" alt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8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0394" y="304800"/>
            <a:ext cx="3886200" cy="618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http://stat19.privet.ru/lr/0b13af3bbc3e5a3485c597faa319a58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90600" y="152400"/>
            <a:ext cx="2808000" cy="3348001"/>
          </a:xfrm>
          <a:prstGeom prst="ellipse">
            <a:avLst/>
          </a:prstGeom>
          <a:noFill/>
        </p:spPr>
      </p:pic>
      <p:pic>
        <p:nvPicPr>
          <p:cNvPr id="3278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0200" y="457200"/>
            <a:ext cx="3429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Прямоугольник 9"/>
          <p:cNvSpPr>
            <a:spLocks noChangeArrowheads="1"/>
          </p:cNvSpPr>
          <p:nvPr/>
        </p:nvSpPr>
        <p:spPr bwMode="auto">
          <a:xfrm>
            <a:off x="5029200" y="1066800"/>
            <a:ext cx="3352800" cy="452431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день Елизавета написала в своём дневнике: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думала и думала глубоко обо всем этом, находясь в этой стране уже более шести лет, и зная, что религия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«найдена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так сильно желаю на Пасху причаститься Святых Таин вместе с моим мужем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...»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1" name="Picture 2" descr=" (317x443, 21Kb)"/>
          <p:cNvPicPr>
            <a:picLocks noChangeAspect="1" noChangeArrowheads="1"/>
          </p:cNvPicPr>
          <p:nvPr/>
        </p:nvPicPr>
        <p:blipFill>
          <a:blip r:embed="rId6" cstate="print">
            <a:lum bright="-2000" contrast="2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4100513" cy="5730875"/>
          </a:xfrm>
          <a:prstGeom prst="rect">
            <a:avLst/>
          </a:prstGeom>
          <a:noFill/>
          <a:ln w="5080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0200" y="457200"/>
            <a:ext cx="34290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2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Прямоугольник 9"/>
          <p:cNvSpPr>
            <a:spLocks noChangeArrowheads="1"/>
          </p:cNvSpPr>
          <p:nvPr/>
        </p:nvSpPr>
        <p:spPr bwMode="auto">
          <a:xfrm>
            <a:off x="5257800" y="1752600"/>
            <a:ext cx="3352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5" name="Прямоугольник 9"/>
          <p:cNvSpPr>
            <a:spLocks noChangeArrowheads="1"/>
          </p:cNvSpPr>
          <p:nvPr/>
        </p:nvSpPr>
        <p:spPr bwMode="auto">
          <a:xfrm>
            <a:off x="6019800" y="2209800"/>
            <a:ext cx="2819400" cy="193833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Теперь она могла сказать своему мужу словами Библии: «Твой народ стал моим народом. Твой Бог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моим Богом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5" name="Picture 13" descr="http://s41.radikal.ru/i091/0811/85/0bc3a99263d5.jpg"/>
          <p:cNvPicPr>
            <a:picLocks noChangeAspect="1" noChangeArrowheads="1"/>
          </p:cNvPicPr>
          <p:nvPr/>
        </p:nvPicPr>
        <p:blipFill>
          <a:blip r:embed="rId6" cstate="email">
            <a:lum bright="-14000" contrast="15000"/>
          </a:blip>
          <a:srcRect l="2054" r="2054"/>
          <a:stretch>
            <a:fillRect/>
          </a:stretch>
        </p:blipFill>
        <p:spPr bwMode="auto">
          <a:xfrm>
            <a:off x="506150" y="619599"/>
            <a:ext cx="5375300" cy="5590399"/>
          </a:xfrm>
          <a:prstGeom prst="ellipse">
            <a:avLst/>
          </a:prstGeom>
          <a:noFill/>
          <a:ln w="63500" cmpd="thinThick">
            <a:solidFill>
              <a:srgbClr val="948062"/>
            </a:solidFill>
          </a:ln>
        </p:spPr>
      </p:pic>
      <p:pic>
        <p:nvPicPr>
          <p:cNvPr id="3482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81000" y="1295401"/>
            <a:ext cx="3505200" cy="4495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1891 году император назначил великого князя Сергея Александровича московским генерал-губернатором.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Москвичи скоро узнали великую княгиню как защитницу сирых и убогих, больных и бедных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Она ездила в больницы, богадельни, приюты, помогала многим, облегчала страдания, раздавала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6" descr="&amp;Kcy;&amp;acy;&amp;rcy;&amp;tcy;&amp;icy;&amp;ncy;&amp;kcy;&amp;acy; 23 &amp;icy;&amp;zcy; 3166"/>
          <p:cNvPicPr>
            <a:picLocks noChangeAspect="1" noChangeArrowheads="1"/>
          </p:cNvPicPr>
          <p:nvPr/>
        </p:nvPicPr>
        <p:blipFill>
          <a:blip r:embed="rId3" cstate="print">
            <a:lum bright="-2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9600"/>
            <a:ext cx="4060825" cy="5588000"/>
          </a:xfrm>
          <a:prstGeom prst="rect">
            <a:avLst/>
          </a:prstGeom>
          <a:noFill/>
          <a:ln w="5080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584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3"/>
          <p:cNvSpPr>
            <a:spLocks noChangeArrowheads="1"/>
          </p:cNvSpPr>
          <p:nvPr/>
        </p:nvSpPr>
        <p:spPr bwMode="auto">
          <a:xfrm>
            <a:off x="5486400" y="1066800"/>
            <a:ext cx="28956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27652" name="Прямоугольник 8"/>
          <p:cNvSpPr>
            <a:spLocks noChangeArrowheads="1"/>
          </p:cNvSpPr>
          <p:nvPr/>
        </p:nvSpPr>
        <p:spPr bwMode="auto">
          <a:xfrm>
            <a:off x="457200" y="914400"/>
            <a:ext cx="4114800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Счастье состоит не в том, чтобы жить во дворце и быть богатым, -писала Елизавета Федоровна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своим воспитанникам – детям великого князя Павла Александровича (младшего брата Сергея Александровича) Марии и Дмитрию. – Всего этого можно лишиться.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Настоящее счастье то, которое ни люди, ни события не могут похитить. Ты его найдешь в жизни души и отдании себя.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Постарайся сделать счастливым тех, кто рядом с тобой, и ты сам будешь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счастлив»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7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6" name="Picture 2" descr="http://iconexpo.ru/pics/4_299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609600"/>
            <a:ext cx="3806422" cy="5791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4800600" y="1676400"/>
            <a:ext cx="4038600" cy="3581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altLang="ru-RU" sz="18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Федоровна</a:t>
            </a:r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вторым ребенком в семье герцога </a:t>
            </a:r>
            <a:r>
              <a:rPr lang="ru-RU" alt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Гессен-Дармштадского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Людовига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IV и принцессы Алисы, дочери английской</a:t>
            </a:r>
            <a:r>
              <a:rPr lang="en-US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королевы 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Виктории</a:t>
            </a:r>
            <a: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685800"/>
            <a:ext cx="4006850" cy="5133413"/>
          </a:xfrm>
          <a:prstGeom prst="snipRound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685800" y="5867400"/>
            <a:ext cx="381000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Елизаветы Федоровны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3505200" y="609600"/>
            <a:ext cx="2155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b="1" i="1">
                <a:solidFill>
                  <a:srgbClr val="00B050"/>
                </a:solidFill>
              </a:rPr>
              <a:t>    </a:t>
            </a:r>
            <a:endParaRPr lang="ru-RU" altLang="ru-RU" sz="2800" b="1" i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5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838200" y="5029200"/>
            <a:ext cx="7620000" cy="1371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началась Русско-японская война, Елизавета Федоровна сразу же занялась организацией помощи фронту, во всех залах Кремлевского дворца были устроены мастерские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помощи солдатам. </a:t>
            </a:r>
          </a:p>
        </p:txBody>
      </p:sp>
      <p:pic>
        <p:nvPicPr>
          <p:cNvPr id="37891" name="Picture 6" descr="http://img-fotki.yandex.ru/get/5503/65455487.90/0_1a34ac_4c81e76f_XL"/>
          <p:cNvPicPr>
            <a:picLocks noChangeAspect="1" noChangeArrowheads="1"/>
          </p:cNvPicPr>
          <p:nvPr/>
        </p:nvPicPr>
        <p:blipFill>
          <a:blip r:embed="rId3" cstate="print">
            <a:lum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983413" cy="4651375"/>
          </a:xfrm>
          <a:prstGeom prst="rect">
            <a:avLst/>
          </a:prstGeom>
          <a:noFill/>
          <a:ln w="38100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1143000" y="5181600"/>
            <a:ext cx="7010400" cy="106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Медикаменты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продовольствие, обмундирование, теплые вещи для солдат, пожертвования и средства - все это было собрано и отправлено великой княгиней на фронт. </a:t>
            </a:r>
          </a:p>
        </p:txBody>
      </p:sp>
      <p:pic>
        <p:nvPicPr>
          <p:cNvPr id="38915" name="Picture 2" descr="&amp;Vcy;&amp;iecy;&amp;lcy;.&amp;Kcy;&amp;ncy;.&amp;scy;&amp;ocy;&amp;bcy;&amp;icy;&amp;rcy;&amp;acy;&amp;iecy;&amp;tcy; &amp;pcy;&amp;ocy;&amp;zhcy;&amp;iecy;&amp;rcy;&amp;tcy;&amp;vcy;&amp;ocy;&amp;vcy;&amp;acy;&amp;ncy;&amp;icy;&amp;yacy; 1904&amp;gcy;"/>
          <p:cNvPicPr>
            <a:picLocks noChangeAspect="1" noChangeArrowheads="1"/>
          </p:cNvPicPr>
          <p:nvPr/>
        </p:nvPicPr>
        <p:blipFill>
          <a:blip r:embed="rId3" cstate="print">
            <a:lum bright="-4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6750050" cy="4824413"/>
          </a:xfrm>
          <a:prstGeom prst="rect">
            <a:avLst/>
          </a:prstGeom>
          <a:noFill/>
          <a:ln w="28575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891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4"/>
          <p:cNvSpPr>
            <a:spLocks noChangeArrowheads="1"/>
          </p:cNvSpPr>
          <p:nvPr/>
        </p:nvSpPr>
        <p:spPr bwMode="auto">
          <a:xfrm>
            <a:off x="1371600" y="2514600"/>
            <a:ext cx="7086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685800" y="5029200"/>
            <a:ext cx="754380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трогательно солдату было получить от великой княгини иконки и образа, молитвенники и Евангелия. Она особенно заботилась об отправке походных православных храмов со всем необходимым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совершения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богослужения.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40" name="Picture 6" descr="&amp;Kcy;&amp;acy;&amp;rcy;&amp;tcy;&amp;icy;&amp;ncy;&amp;kcy;&amp;acy; 122 &amp;icy;&amp;zcy; 3157"/>
          <p:cNvPicPr>
            <a:picLocks noChangeAspect="1" noChangeArrowheads="1"/>
          </p:cNvPicPr>
          <p:nvPr/>
        </p:nvPicPr>
        <p:blipFill>
          <a:blip r:embed="rId3" cstate="print">
            <a:lum bright="-4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4963"/>
            <a:ext cx="6875463" cy="4618037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994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762000" y="5257800"/>
            <a:ext cx="7620000" cy="106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февраля 1905 года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 Елизаветы Сергей Александрович был убит бомбой, брошенной террористом Иваном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Каляевым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Никольских ворот Кремля.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2" descr="http://bolshoyforum.org/images/2012/001dr8ck.jpg"/>
          <p:cNvPicPr>
            <a:picLocks noChangeAspect="1" noChangeArrowheads="1"/>
          </p:cNvPicPr>
          <p:nvPr/>
        </p:nvPicPr>
        <p:blipFill>
          <a:blip r:embed="rId6" cstate="print">
            <a:lum bright="-8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51725" cy="4651375"/>
          </a:xfrm>
          <a:prstGeom prst="rect">
            <a:avLst/>
          </a:prstGeom>
          <a:noFill/>
          <a:ln w="53975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609600" y="4876800"/>
            <a:ext cx="7848600" cy="1828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туда прибыла Елизавета Федоровна, там уже собралась толпа народа. Кто-то попытался помешать ей подойти к месту взрыва, но когда принесли носилки, она сама сложила на них останки своего мужа. Целыми были только голова и лицо. Да еще подобрала она на снегу иконки, которые носил на шее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rgbClr val="953735"/>
                </a:solidFill>
              </a:rPr>
              <a:t/>
            </a:r>
            <a:br>
              <a:rPr lang="ru-RU" sz="2000" dirty="0" smtClean="0">
                <a:solidFill>
                  <a:srgbClr val="953735"/>
                </a:solidFill>
              </a:rPr>
            </a:b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99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http://www.gutenberg.org/files/33840/33840-h/images/004a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480175" cy="4383088"/>
          </a:xfrm>
          <a:prstGeom prst="rect">
            <a:avLst/>
          </a:prstGeom>
          <a:noFill/>
          <a:ln w="5080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&amp;Kcy;&amp;acy;&amp;rcy;&amp;tcy;&amp;icy;&amp;ncy;&amp;kcy;&amp;acy; 372 &amp;icy;&amp;zcy; 3141"/>
          <p:cNvPicPr>
            <a:picLocks noChangeAspect="1" noChangeArrowheads="1"/>
          </p:cNvPicPr>
          <p:nvPr/>
        </p:nvPicPr>
        <p:blipFill>
          <a:blip r:embed="rId3" cstate="print">
            <a:lum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759325" cy="5837238"/>
          </a:xfrm>
          <a:prstGeom prst="rect">
            <a:avLst/>
          </a:prstGeom>
          <a:noFill/>
          <a:ln w="44450" cmpd="thickThin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91200" y="685800"/>
            <a:ext cx="289560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Вечером после похорон Сергея Александровича  Елизавета Фёдоровна поехала в Бутырскую тюрьму.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Каляев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сказал: «Я не хотел убивать вас, я видел его несколько раз в то время, когда имел бомбу наготове, но вы были с ним, и я не решился его тронуть».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вы не сообразили того, что вы убили меня вместе с ним?»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спросила она</a:t>
            </a:r>
          </a:p>
        </p:txBody>
      </p:sp>
      <p:pic>
        <p:nvPicPr>
          <p:cNvPr id="4506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608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Прямоугольник 9"/>
          <p:cNvSpPr>
            <a:spLocks noChangeArrowheads="1"/>
          </p:cNvSpPr>
          <p:nvPr/>
        </p:nvSpPr>
        <p:spPr bwMode="auto">
          <a:xfrm>
            <a:off x="838200" y="5181600"/>
            <a:ext cx="7543800" cy="132343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 Фёдоровна сказала, что принесла ему прощение от Сергея Александровича, и просила убийцу покаяться. В руках она держала Евангелие и просила почитать его, но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Каляев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отказался. </a:t>
            </a:r>
          </a:p>
        </p:txBody>
      </p:sp>
      <p:pic>
        <p:nvPicPr>
          <p:cNvPr id="43018" name="Picture 4" descr="http://www.pravmir.ru/wp-content/uploads/2012/07/03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81000"/>
            <a:ext cx="6659563" cy="466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9" name="Picture 2" descr="http://www.proza.ru/pics/2012/11/13/99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5600" y="1066800"/>
            <a:ext cx="2160588" cy="266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791200" y="1371600"/>
            <a:ext cx="2667000" cy="4343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это,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Великая княгиня просила императора Николая II о помиловании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Каляева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но оно было отклонено, потому что преступник не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раскаялся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6" descr="http://www.enoth.narod.ru/enc/3/3.files/image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4787900" cy="5511800"/>
          </a:xfrm>
          <a:prstGeom prst="rect">
            <a:avLst/>
          </a:prstGeom>
          <a:noFill/>
          <a:ln w="9525">
            <a:solidFill>
              <a:srgbClr val="63252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1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915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Rectangle 10"/>
          <p:cNvSpPr>
            <a:spLocks noChangeArrowheads="1"/>
          </p:cNvSpPr>
          <p:nvPr/>
        </p:nvSpPr>
        <p:spPr bwMode="auto">
          <a:xfrm>
            <a:off x="5257800" y="457200"/>
            <a:ext cx="3429000" cy="594008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Крест на месте убиения Великого князя  стал </a:t>
            </a:r>
            <a:r>
              <a:rPr lang="en-US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почитаемое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Старый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путеводитель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сообщает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Никто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пройдет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Кремль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того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подойти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маленькой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ограде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сотворит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молитвы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Упокой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Господи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душу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раба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Твоего</a:t>
            </a:r>
            <a:r>
              <a:rPr lang="en-US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Сергея</a:t>
            </a:r>
            <a:r>
              <a:rPr lang="en-US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мая 1918 г. крест был снесен по инициативе Ленина. </a:t>
            </a:r>
          </a:p>
          <a:p>
            <a:pPr algn="ctr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1929 г. был разрушен и </a:t>
            </a:r>
          </a:p>
          <a:p>
            <a:pPr algn="ctr"/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Чудов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монастырь, где покоился прах Сергея Александровича.</a:t>
            </a:r>
            <a:endParaRPr lang="en-US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8" name="Picture 12" descr="http://ippo.ru/images/SA_krest_60kb.jpg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6" cstate="email">
            <a:lum contrast="30000"/>
          </a:blip>
          <a:srcRect l="3986" t="2246" r="3543" b="2695"/>
          <a:stretch>
            <a:fillRect/>
          </a:stretch>
        </p:blipFill>
        <p:spPr bwMode="auto">
          <a:xfrm>
            <a:off x="457200" y="1066800"/>
            <a:ext cx="4824000" cy="488956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Содержимое 2"/>
          <p:cNvSpPr>
            <a:spLocks noGrp="1"/>
          </p:cNvSpPr>
          <p:nvPr>
            <p:ph idx="1"/>
          </p:nvPr>
        </p:nvSpPr>
        <p:spPr>
          <a:xfrm>
            <a:off x="4876800" y="457200"/>
            <a:ext cx="3505200" cy="7162800"/>
          </a:xfrm>
        </p:spPr>
        <p:txBody>
          <a:bodyPr/>
          <a:lstStyle/>
          <a:p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5029200" y="990600"/>
            <a:ext cx="3810000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Смерть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Сергея Александровича сильно подействовала на душевное состояние Елизаветы Федоровны, и она решила навсегда покончить с миром, чтобы посвятить оставшиеся дни своей жизни  полному служению Богу и ближним. Эта мысль являлась ей еще в раннем детстве, но житейские волны всячески тушили эту искру Божию. Наконец произошел решительный перелом. </a:t>
            </a:r>
          </a:p>
        </p:txBody>
      </p:sp>
      <p:pic>
        <p:nvPicPr>
          <p:cNvPr id="50180" name="Picture 1" descr="C:\Documents and Settings\Admin\Рабочий стол\Е.Ф\48269290_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4179887" cy="5487988"/>
          </a:xfrm>
          <a:prstGeom prst="rect">
            <a:avLst/>
          </a:prstGeom>
          <a:noFill/>
          <a:ln w="5080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018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724400" y="457200"/>
            <a:ext cx="4191000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одна дочь этой четы – </a:t>
            </a:r>
            <a:endParaRPr lang="en-US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Алиса стала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впоследствии императрицей Российской Александрой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Федоровной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&amp;Kcy;&amp;acy;&amp;rcy;&amp;tcy;&amp;icy;&amp;ncy;&amp;kcy;&amp;acy; 29 &amp;icy;&amp;zcy; 3166"/>
          <p:cNvPicPr>
            <a:picLocks noChangeAspect="1" noChangeArrowheads="1"/>
          </p:cNvPicPr>
          <p:nvPr/>
        </p:nvPicPr>
        <p:blipFill>
          <a:blip r:embed="rId3" cstate="email">
            <a:lum contrast="16000"/>
          </a:blip>
          <a:srcRect/>
          <a:stretch>
            <a:fillRect/>
          </a:stretch>
        </p:blipFill>
        <p:spPr bwMode="auto">
          <a:xfrm>
            <a:off x="685800" y="685800"/>
            <a:ext cx="4017963" cy="5521325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&amp;Kcy;&amp;acy;&amp;rcy;&amp;tcy;&amp;icy;&amp;ncy;&amp;kcy;&amp;acy; 50 &amp;icy;&amp;zcy; 3163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5029200" y="2438400"/>
            <a:ext cx="3100388" cy="4054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5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7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5181600" y="1295400"/>
            <a:ext cx="3657600" cy="4343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решила посвятить себя строительству и созданию обители милосердия. Елизавета Федоровна продолжала заниматься благотворительностью, помогала воинам, бедным, сиротам и все время думала  об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обители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120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2" descr="&amp;Dcy;&amp;ncy;&amp;iecy;&amp;vcy;&amp;ncy;&amp;icy;&amp;kcy;&amp;icy; &amp;ncy;&amp;acy; harbor.ru - &amp;Dcy;&amp;ncy;&amp;iecy;&amp;vcy;&amp;ncy;&amp;icy;&amp;kcy;&amp;icy; - &amp;IEcy;&amp;lcy;&amp;softcy; - &amp;Kcy;&amp;ocy;&amp;mcy;&amp;mcy;&amp;iecy;&amp;ncy;&amp;tcy;&amp;acy;&amp;rcy;&amp;icy;&amp;icy;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lum bright="-4000" contrast="20000"/>
          </a:blip>
          <a:srcRect/>
          <a:stretch>
            <a:fillRect/>
          </a:stretch>
        </p:blipFill>
        <p:spPr bwMode="auto">
          <a:xfrm>
            <a:off x="1219200" y="304800"/>
            <a:ext cx="3816000" cy="6086627"/>
          </a:xfrm>
          <a:prstGeom prst="rect">
            <a:avLst/>
          </a:prstGeom>
          <a:noFill/>
          <a:ln w="57150" cmpd="thinThick">
            <a:solidFill>
              <a:srgbClr val="948062"/>
            </a:solidFill>
            <a:miter lim="800000"/>
            <a:headEnd/>
            <a:tailEnd/>
          </a:ln>
        </p:spPr>
      </p:pic>
      <p:pic>
        <p:nvPicPr>
          <p:cNvPr id="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222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Прямоугольник 8"/>
          <p:cNvSpPr>
            <a:spLocks noChangeArrowheads="1"/>
          </p:cNvSpPr>
          <p:nvPr/>
        </p:nvSpPr>
        <p:spPr bwMode="auto">
          <a:xfrm>
            <a:off x="5181600" y="381000"/>
            <a:ext cx="3276600" cy="624786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свои средства Елизавета Фёдоровна купила участок земли в Замоскворечье и начала строительство </a:t>
            </a:r>
            <a:r>
              <a:rPr lang="ru-RU" altLang="ru-RU" sz="20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Марфо-Мариинской</a:t>
            </a:r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обители. </a:t>
            </a:r>
            <a:endParaRPr lang="en-US" alt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Великое </a:t>
            </a:r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начинание в </a:t>
            </a:r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Москве», </a:t>
            </a:r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- так отзывались современники о замысле Великой Княгини.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 многие ее не понимали и не поддерживали, упрекали в протестантизме, уверяли, что благотворительностью можно заниматься </a:t>
            </a:r>
            <a:r>
              <a:rPr lang="ru-RU" altLang="ru-RU" sz="2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«сверху», </a:t>
            </a:r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 уходя в монастырь.</a:t>
            </a:r>
          </a:p>
        </p:txBody>
      </p:sp>
      <p:pic>
        <p:nvPicPr>
          <p:cNvPr id="52232" name="Picture 12" descr=" (351x500, 89Kb)"/>
          <p:cNvPicPr>
            <a:picLocks noChangeAspect="1" noChangeArrowheads="1"/>
          </p:cNvPicPr>
          <p:nvPr/>
        </p:nvPicPr>
        <p:blipFill>
          <a:blip r:embed="rId6" cstate="print">
            <a:lum bright="-2000" contrast="3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4064000" cy="5789613"/>
          </a:xfrm>
          <a:prstGeom prst="rect">
            <a:avLst/>
          </a:prstGeom>
          <a:noFill/>
          <a:ln w="5080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838200" y="5181600"/>
            <a:ext cx="7848600" cy="1371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февраля 1909 года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Марфо-Мариинская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обитель была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открыта. </a:t>
            </a:r>
          </a:p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ней было всего несколько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сестёр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</a:p>
        </p:txBody>
      </p:sp>
      <p:pic>
        <p:nvPicPr>
          <p:cNvPr id="41987" name="Picture 2" descr="&amp;Kcy;&amp;acy;&amp;rcy;&amp;tcy;&amp;icy;&amp;ncy;&amp;kcy;&amp;acy; 172 &amp;icy;&amp;zcy; 3155"/>
          <p:cNvPicPr>
            <a:picLocks noChangeAspect="1" noChangeArrowheads="1"/>
          </p:cNvPicPr>
          <p:nvPr/>
        </p:nvPicPr>
        <p:blipFill>
          <a:blip r:embed="rId3" cstate="print">
            <a:lum bright="-6000" contrast="20000"/>
          </a:blip>
          <a:srcRect/>
          <a:stretch>
            <a:fillRect/>
          </a:stretch>
        </p:blipFill>
        <p:spPr bwMode="auto">
          <a:xfrm>
            <a:off x="1066800" y="274638"/>
            <a:ext cx="7099300" cy="4830762"/>
          </a:xfrm>
          <a:prstGeom prst="rect">
            <a:avLst/>
          </a:prstGeom>
          <a:noFill/>
          <a:ln w="44450" cmpd="thinThick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325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4"/>
          <p:cNvSpPr>
            <a:spLocks noChangeArrowheads="1"/>
          </p:cNvSpPr>
          <p:nvPr/>
        </p:nvSpPr>
        <p:spPr bwMode="auto">
          <a:xfrm>
            <a:off x="5486400" y="838200"/>
            <a:ext cx="3124200" cy="532453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день открытия обители Великая княгиня сняла траурное платье, облачилась в одеяние крестовой сестры любви и милосердия и, собрав сестер основанной ею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Марфо-Мариинской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обители, сказала: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оставляю блестящий мир, где я занимала блестящее положение, но вместе со всеми вами я восхожу в более великий мир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мир бедных и страдающих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5" name="Picture 3" descr="C:\Documents and Settings\Admin\Рабочий стол\Е.Ф\sluzhenie056_b.jpg"/>
          <p:cNvPicPr>
            <a:picLocks noChangeAspect="1" noChangeArrowheads="1"/>
          </p:cNvPicPr>
          <p:nvPr/>
        </p:nvPicPr>
        <p:blipFill>
          <a:blip r:embed="rId3" cstate="print">
            <a:lum bright="-2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4071938" cy="6107113"/>
          </a:xfrm>
          <a:prstGeom prst="rect">
            <a:avLst/>
          </a:prstGeom>
          <a:noFill/>
          <a:ln w="28575">
            <a:solidFill>
              <a:srgbClr val="63252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5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428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533400" y="2286000"/>
            <a:ext cx="8077200" cy="43434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2000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территории обители построили два храма: первый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честь святых жен-мироносиц Марфы и Марии, второй - Покрова Пресвятой Богородицы. Под последним соорудили  небольшую церковь-усыпальницу.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 bright="-4000" contrast="3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7164388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530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2" descr="http://img-fotki.yandex.ru/get/5807/wise-cat.56/0_17e927_dacf3323_XL.jpg"/>
          <p:cNvPicPr>
            <a:picLocks noChangeAspect="1" noChangeArrowheads="1"/>
          </p:cNvPicPr>
          <p:nvPr/>
        </p:nvPicPr>
        <p:blipFill>
          <a:blip r:embed="rId8" cstate="email">
            <a:lum bright="-4000" contrast="14000"/>
          </a:blip>
          <a:srcRect/>
          <a:stretch>
            <a:fillRect/>
          </a:stretch>
        </p:blipFill>
        <p:spPr bwMode="auto">
          <a:xfrm>
            <a:off x="152400" y="762000"/>
            <a:ext cx="1817688" cy="297656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632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2" descr="&amp;IEcy;&amp;lcy;&amp;icy;&amp;zcy;&amp;acy;&amp;vcy;&amp;iecy;&amp;tcy;&amp;acy; &amp;Fcy;&amp;iocy;&amp;dcy;&amp;rcy;&amp;ocy;&amp;vcy;&amp;ncy;&amp;acy;"/>
          <p:cNvPicPr>
            <a:picLocks noChangeAspect="1" noChangeArrowheads="1"/>
          </p:cNvPicPr>
          <p:nvPr/>
        </p:nvPicPr>
        <p:blipFill>
          <a:blip r:embed="rId7" cstate="print">
            <a:lum bright="-12000"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42225" cy="4570413"/>
          </a:xfrm>
          <a:prstGeom prst="rect">
            <a:avLst/>
          </a:prstGeom>
          <a:noFill/>
          <a:ln w="57150" cmpd="thinThick">
            <a:solidFill>
              <a:srgbClr val="8B814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95400" y="5410200"/>
            <a:ext cx="67056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 Федоровна открыла в монастыре школу для сирот и детей, которых она находила на Хитровом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рынке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633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5257800" y="1447800"/>
            <a:ext cx="3505200" cy="3733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место, где, казалось, собрались все отбросы общества, но настоятельница всегда повторяла: «Подобие Божие может быть иногда затемнено, но оно не может быть уничтожено». </a:t>
            </a:r>
          </a:p>
          <a:p>
            <a:pPr>
              <a:buFont typeface="Arial" charset="0"/>
              <a:buNone/>
              <a:defRPr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735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2" descr="http://www.luchmir.com/Declarations/4BKphoto09_files/image0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4068763" cy="6013450"/>
          </a:xfrm>
          <a:prstGeom prst="rect">
            <a:avLst/>
          </a:prstGeom>
          <a:noFill/>
          <a:ln w="5715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837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http://cs406222.vk.me/v406222251/9324/xCA_GTFeiUM.jpg"/>
          <p:cNvPicPr>
            <a:picLocks noChangeAspect="1" noChangeArrowheads="1"/>
          </p:cNvPicPr>
          <p:nvPr/>
        </p:nvPicPr>
        <p:blipFill>
          <a:blip r:embed="rId7" cstate="email">
            <a:lum bright="-8000" contrast="9000"/>
          </a:blip>
          <a:srcRect/>
          <a:stretch>
            <a:fillRect/>
          </a:stretch>
        </p:blipFill>
        <p:spPr bwMode="auto">
          <a:xfrm>
            <a:off x="762000" y="304800"/>
            <a:ext cx="4068000" cy="6196605"/>
          </a:xfrm>
          <a:prstGeom prst="round2DiagRect">
            <a:avLst/>
          </a:prstGeom>
          <a:noFill/>
          <a:ln w="60325" cmpd="thinThick">
            <a:solidFill>
              <a:srgbClr val="948062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5029200" y="990600"/>
            <a:ext cx="3505200" cy="440120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уже все знали ее, уважали, ласково и с почтением именовали «матушкой» и «сестрой Елизаветой». </a:t>
            </a:r>
          </a:p>
          <a:p>
            <a:pPr algn="ctr"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Полиция постоянно предупреждала ее, что не в состоянии гарантировать ей безопасность.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ответ на это Великая княгиня всегда благодарила полицию за заботу и говорила, что ее жизнь не в их руках, а в руках Божиих. </a:t>
            </a:r>
          </a:p>
        </p:txBody>
      </p:sp>
      <p:pic>
        <p:nvPicPr>
          <p:cNvPr id="5837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752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не пугали ни болезни, ни грязь окружающая, ни брань, разносившаяся по </a:t>
            </a:r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Хитровке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Неутомимо и ревностно искала она здесь сирот, переходила вместе со своими сестрами Варварой Яковлевой или княжной Марией Оболенской из притона в притон, уговаривая отдать их на воспитание ей.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pic>
        <p:nvPicPr>
          <p:cNvPr id="59395" name="Picture 5" descr="http://s46.radikal.ru/i114/0811/b6/6ed9dd389a06.jpg"/>
          <p:cNvPicPr>
            <a:picLocks noChangeAspect="1" noChangeArrowheads="1"/>
          </p:cNvPicPr>
          <p:nvPr/>
        </p:nvPicPr>
        <p:blipFill>
          <a:blip r:embed="rId3" cstate="print">
            <a:lum bright="-4000" contrast="2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02463" cy="4610100"/>
          </a:xfrm>
          <a:prstGeom prst="rect">
            <a:avLst/>
          </a:prstGeom>
          <a:noFill/>
          <a:ln w="28575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5939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144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Прямоугольник 8"/>
          <p:cNvSpPr>
            <a:spLocks noChangeArrowheads="1"/>
          </p:cNvSpPr>
          <p:nvPr/>
        </p:nvSpPr>
        <p:spPr bwMode="auto">
          <a:xfrm>
            <a:off x="1066800" y="5562601"/>
            <a:ext cx="6934200" cy="1015663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одно славное деяние Великой княгини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постройка русского православного храма в Италии, в городе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Бари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где покоятся мощи святителя Николая </a:t>
            </a:r>
            <a:r>
              <a:rPr lang="ru-RU" alt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Мирликийского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9" name="Picture 4" descr="http://i233.photobucket.com/albums/ee232/wasca88/untitled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"/>
            <a:ext cx="6840538" cy="5129213"/>
          </a:xfrm>
          <a:prstGeom prst="rect">
            <a:avLst/>
          </a:prstGeom>
          <a:noFill/>
          <a:ln w="38100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Admin\Рабочий стол\Е.Ф\48269978_Grand_Duchess_Elizabeth_Feodorovna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" contrast="3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3431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5638800" y="1143000"/>
            <a:ext cx="3200400" cy="3886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воспитывались в традициях старой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Англии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протестантской вере.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жизнь проходила по строгому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распорядку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447800" y="53340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B050"/>
                </a:solidFill>
              </a:rPr>
              <a:t>                       </a:t>
            </a:r>
            <a:endParaRPr lang="ru-RU" altLang="ru-RU"/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File:The Family of the Grand Duke of Hess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" y="457200"/>
            <a:ext cx="5105400" cy="5705476"/>
          </a:xfrm>
          <a:prstGeom prst="roundRect">
            <a:avLst/>
          </a:prstGeom>
          <a:noFill/>
        </p:spPr>
      </p:pic>
      <p:pic>
        <p:nvPicPr>
          <p:cNvPr id="820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Содержимое 2"/>
          <p:cNvSpPr>
            <a:spLocks noGrp="1"/>
          </p:cNvSpPr>
          <p:nvPr>
            <p:ph idx="1"/>
          </p:nvPr>
        </p:nvSpPr>
        <p:spPr>
          <a:xfrm>
            <a:off x="5181600" y="1524000"/>
            <a:ext cx="3581400" cy="3962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обители великая княгиня вела подвижнический образ жизни: спала на деревянных досках без матраса, тайно носила власяницу и вериги, делала все сама, строго соблюдала посты, питалась только растительной пищей.</a:t>
            </a:r>
          </a:p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Ночью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молилась в молельне или в церкви, ее сон редко продолжался более трех часов. </a:t>
            </a:r>
          </a:p>
        </p:txBody>
      </p:sp>
      <p:pic>
        <p:nvPicPr>
          <p:cNvPr id="62467" name="Picture 8" descr="&amp;Kcy;&amp;acy;&amp;rcy;&amp;tcy;&amp;icy;&amp;ncy;&amp;kcy;&amp;acy; 14 &amp;icy;&amp;zcy; 517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CE"/>
              </a:clrFrom>
              <a:clrTo>
                <a:srgbClr val="FFFFCE">
                  <a:alpha val="0"/>
                </a:srgbClr>
              </a:clrTo>
            </a:clrChange>
            <a:lum bright="-4000" contrast="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4319588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247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451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43000" y="5562600"/>
            <a:ext cx="71628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Больные ощущали исходившую от нее целебную силу духа и соглашались на любую самую тяжелую операцию, если она говорила об ее необходимости. </a:t>
            </a:r>
          </a:p>
        </p:txBody>
      </p:sp>
      <p:sp>
        <p:nvSpPr>
          <p:cNvPr id="64521" name="AutoShape 2" descr="&amp;IEcy;&amp;lcy;&amp;icy;&amp;zcy;&amp;acy;&amp;vcy;&amp;iecy;&amp;tcy;&amp;acy; &amp;fcy;&amp;iecy;&amp;dcy;&amp;ocy;&amp;rcy;&amp;ocy;&amp;vcy;&amp;ncy;&amp;acy; &amp;rcy;&amp;ocy;&amp;mcy;&amp;acy;&amp;ncy;&amp;ocy;&amp;vcy;&amp;acy; - &amp;ocy;&amp;scy;&amp;ncy;&amp;ocy;&amp;vcy;&amp;acy;&amp;tcy;&amp;iecy;&amp;lcy;&amp;softcy;&amp;ncy;&amp;icy;&amp;tscy;&amp;acy; &amp;kcy;&amp;rcy;&amp;ucy;&amp;zhcy;&amp;kcy;&amp;acy; &quot;&amp;dcy;&amp;iecy;&amp;tcy;&amp;scy;&amp;kcy;&amp;acy;&amp;yacy; &amp;lcy;&amp;iecy;&amp;pcy;&amp;tcy;&amp;acy;&quot; &amp;icy; &amp;pcy;&amp;ocy;&amp;kcy;&amp;rcy;&amp;ocy;&amp;vcy;&amp;icy;&amp;tcy;&amp;iecy;&amp;lcy;&amp;softcy;&amp;ncy;&amp;icy;&amp;tscy;&amp;acy; &amp;mcy;&amp;ocy;&amp;scy;&amp;kcy;&amp;ocy;&amp;vcy;&amp;scy;&amp;kcy;&amp;icy;&amp;khcy; &amp;scy;&amp;kcy;&amp;acy;&amp;ucy;&amp;t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4522" name="AutoShape 4" descr="&amp;IEcy;&amp;lcy;&amp;icy;&amp;zcy;&amp;acy;&amp;vcy;&amp;iecy;&amp;tcy;&amp;acy; &amp;fcy;&amp;iecy;&amp;dcy;&amp;ocy;&amp;rcy;&amp;ocy;&amp;vcy;&amp;ncy;&amp;acy; &amp;rcy;&amp;ocy;&amp;mcy;&amp;acy;&amp;ncy;&amp;ocy;&amp;vcy;&amp;acy; - &amp;ocy;&amp;scy;&amp;ncy;&amp;ocy;&amp;vcy;&amp;acy;&amp;tcy;&amp;iecy;&amp;lcy;&amp;softcy;&amp;ncy;&amp;icy;&amp;tscy;&amp;acy; &amp;kcy;&amp;rcy;&amp;ucy;&amp;zhcy;&amp;kcy;&amp;acy; &quot;&amp;dcy;&amp;iecy;&amp;tcy;&amp;scy;&amp;kcy;&amp;acy;&amp;yacy; &amp;lcy;&amp;iecy;&amp;pcy;&amp;tcy;&amp;acy;&quot; &amp;icy; &amp;pcy;&amp;ocy;&amp;kcy;&amp;rcy;&amp;ocy;&amp;vcy;&amp;icy;&amp;tcy;&amp;iecy;&amp;lcy;&amp;softcy;&amp;ncy;&amp;icy;&amp;tscy;&amp;acy; &amp;mcy;&amp;ocy;&amp;scy;&amp;kcy;&amp;ocy;&amp;vcy;&amp;scy;&amp;kcy;&amp;icy;&amp;khcy; &amp;scy;&amp;kcy;&amp;acy;&amp;ucy;&amp;tcy;&amp;ocy;&amp;v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4523" name="Picture 6" descr="http://morozovka.net/images/9/3/elizaveta-fedorovna-romanova-osnova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638925" cy="5254625"/>
          </a:xfrm>
          <a:prstGeom prst="rect">
            <a:avLst/>
          </a:prstGeom>
          <a:noFill/>
          <a:ln w="5080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Прямоугольник 2"/>
          <p:cNvSpPr>
            <a:spLocks noChangeArrowheads="1"/>
          </p:cNvSpPr>
          <p:nvPr/>
        </p:nvSpPr>
        <p:spPr bwMode="auto">
          <a:xfrm>
            <a:off x="762000" y="350520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65539" name="Picture 2" descr="http://www.poan.ru/images/stories/a-0884/el-98-560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228600"/>
            <a:ext cx="6415088" cy="3319463"/>
          </a:xfrm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0180" name="Прямоугольник 4"/>
          <p:cNvSpPr>
            <a:spLocks noChangeArrowheads="1"/>
          </p:cNvSpPr>
          <p:nvPr/>
        </p:nvSpPr>
        <p:spPr bwMode="auto">
          <a:xfrm>
            <a:off x="304800" y="3657600"/>
            <a:ext cx="8610600" cy="2862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Своей  жизнью она многих обращала в веру. Известен такой случай. У одного из высокопоставленных большевиков, который был атеистом, умирала родственница, и он «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сдал»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монастырь. В редкие часы посещения больной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какая-то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монахиня  ухаживает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ней, и никак не мог понять, что за его близким человеком, от которого он практически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отказался,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любовью может ухаживать посторонняя.  «Кто эта женщина?» - поинтересовался он, - 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Великая княгиня Елизавета Фёдоровна», - ответили ему.  После этого он стал верующим без какого-то наставления, просто глядя на этот подвиг.</a:t>
            </a: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554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Прямоугольник 5"/>
          <p:cNvSpPr>
            <a:spLocks noChangeArrowheads="1"/>
          </p:cNvSpPr>
          <p:nvPr/>
        </p:nvSpPr>
        <p:spPr bwMode="auto">
          <a:xfrm>
            <a:off x="609600" y="5257800"/>
            <a:ext cx="8001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 Фёдоровна говорила, что она самый счастливый человек, потому что  творит самое главное – милосердие. Помощь людям была для неё самым главным. 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656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2" name="Picture 2" descr="&amp;Vcy;&amp;iecy;&amp;lcy;&amp;icy;&amp;kcy;&amp;acy;&amp;yacy; &amp;kcy;&amp;ncy;&amp;yacy;&amp;gcy;&amp;icy;&amp;ncy;&amp;yacy; &amp;IEcy;&amp;lcy;&amp;icy;&amp;zcy;&amp;acy;&amp;vcy;&amp;iecy;&amp;tcy;&amp;acy; &amp;Fcy;&amp;iecy;&amp;dcy;&amp;ocy;&amp;rcy;&amp;ocy;&amp;v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371600" y="152400"/>
            <a:ext cx="6436800" cy="5342544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6657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758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Прямоугольник 8"/>
          <p:cNvSpPr>
            <a:spLocks noChangeArrowheads="1"/>
          </p:cNvSpPr>
          <p:nvPr/>
        </p:nvSpPr>
        <p:spPr bwMode="auto">
          <a:xfrm>
            <a:off x="914400" y="4876800"/>
            <a:ext cx="8001000" cy="175432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самого начала своей жизни в Православии и до последних дней Великая княгиня находилась в полном послушании у своих духовных отцов. Без благословения священника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Марфо-Мариинской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обители протоиерея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Митрофана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Серебрянского и без советов старцев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Оптиной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пустыни, </a:t>
            </a:r>
          </a:p>
          <a:p>
            <a:pPr algn="ctr" eaLnBrk="1" hangingPunct="1"/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Зосимовой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пустыни и других монастырей, она сама ничего не </a:t>
            </a:r>
          </a:p>
          <a:p>
            <a:pPr algn="ctr" eaLnBrk="1" hangingPunct="1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предпринимала. Ее смирение и послушание были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удивительны.</a:t>
            </a:r>
            <a:endParaRPr lang="ru-RU" alt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93" name="Picture 2" descr="http://www.obitel-minsk.by/UserFiles/Photogallery/krest_06_originalx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10" t="1219" r="1215" b="610"/>
          <a:stretch>
            <a:fillRect/>
          </a:stretch>
        </p:blipFill>
        <p:spPr bwMode="auto">
          <a:xfrm>
            <a:off x="1143000" y="228600"/>
            <a:ext cx="6894513" cy="4589463"/>
          </a:xfrm>
          <a:prstGeom prst="rect">
            <a:avLst/>
          </a:prstGeom>
          <a:noFill/>
          <a:ln w="60325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861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Прямоугольник 8"/>
          <p:cNvSpPr>
            <a:spLocks noChangeArrowheads="1"/>
          </p:cNvSpPr>
          <p:nvPr/>
        </p:nvSpPr>
        <p:spPr bwMode="auto">
          <a:xfrm>
            <a:off x="609600" y="4419600"/>
            <a:ext cx="8077200" cy="224676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Февральской революции, летом 1917 года, к Великой Княгине приехал шведский министр, который по поручению кайзера Вильгельма должен был уговорить ее уехать из неспокойной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России. Тепло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поблагодарив министра за заботу, Великая княгиня совершенно спокойно сказала, что не может оставить свою обитель и вверенных ей Богом сестер и больных и что она решила твердо остаться в России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8618" name="Picture 2" descr="http://strana.ru/media/images/uploaded/gallery_promo2108472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578725" cy="4210050"/>
          </a:xfrm>
          <a:prstGeom prst="rect">
            <a:avLst/>
          </a:prstGeom>
          <a:noFill/>
          <a:ln w="60325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4"/>
          <p:cNvSpPr>
            <a:spLocks noChangeArrowheads="1"/>
          </p:cNvSpPr>
          <p:nvPr/>
        </p:nvSpPr>
        <p:spPr bwMode="auto">
          <a:xfrm>
            <a:off x="5181600" y="457200"/>
            <a:ext cx="3581400" cy="563231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ноября 1917 года пало Временное правительство,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во главе Российского государства оказался Ленин.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Первое время большевики не трогали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Марфо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Мариинскую обитель. Наоборот, они оказывали сестрам уважение и утвердили специальный рацион для больницы. В общину сестер продолжали регулярно прибывать медикаменты и продукты питания.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 временное спокойствие было только затишьем 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великой бурей. </a:t>
            </a:r>
          </a:p>
        </p:txBody>
      </p:sp>
      <p:pic>
        <p:nvPicPr>
          <p:cNvPr id="95234" name="Picture 2" descr="C:\Documents and Settings\Admin\Рабочий стол\Е.Ф\213663299.jpg"/>
          <p:cNvPicPr>
            <a:picLocks noChangeAspect="1" noChangeArrowheads="1"/>
          </p:cNvPicPr>
          <p:nvPr/>
        </p:nvPicPr>
        <p:blipFill>
          <a:blip r:embed="rId3" cstate="print">
            <a:lum bright="-4000" contrast="2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219200"/>
            <a:ext cx="4741862" cy="4343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963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29200" y="685800"/>
            <a:ext cx="3733800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Политикой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Ленина было физическое уничтожение всех, кто носил имя Романовых, и тех, кто стоял близко к Царской Семье. Ленин знал, какой любовью в народе пользовалась Елизавета Федоровна, и потому боялся, что в случае ареста ее в Москве могут возникнуть беспорядки, направленные против советской власти.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066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2" descr="&amp;Rcy;&amp;icy;&amp;scy;&amp;kcy;&amp;acy; - &amp;Tcy;&amp;iecy;&amp;mcy;&amp;acy;: &amp;Scy;&amp;tcy;&amp;icy;&amp;khcy;&amp;icy; - &amp;Scy;&amp;tcy;&amp;rcy;&amp;acy;&amp;ncy;&amp;icy;&amp;tscy;&amp;acy;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3924300" cy="6005513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10200" y="685800"/>
            <a:ext cx="3276600" cy="51398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Ленин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понимал, что только путем обмана он сможет достигнуть своей цели - убийства Елизаветы Федоровны. И он распорядился увезти ее из центра в глушь, где ее мало знали.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168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Picture 2" descr="&amp;Mcy;&amp;acy;&amp;rcy;&amp;fcy;&amp;ocy;-&amp;Mcy;&amp;acy;&amp;rcy;&amp;icy;&amp;icy;&amp;ncy;&amp;scy;&amp;kcy;&amp;acy;&amp;yacy; &amp;Ocy;&amp;bcy;&amp;icy;&amp;tcy;&amp;iecy;&amp;lcy;&amp;softcy; &amp;mcy;&amp;icy;&amp;lcy;&amp;ocy;&amp;scy;&amp;iecy;&amp;rcy;&amp;dcy;&amp;icy;&amp;yacy; :: &amp;Scy;&amp;lcy;&amp;ucy;&amp;zhcy;&amp;iecy;&amp;ncy;&amp;icy;&amp;iecy; &amp;Vcy;&amp;iecy;&amp;lcy;&amp;icy;&amp;kcy;&amp;ocy;&amp;jcy; &amp;Mcy;&amp;acy;&amp;tcy;&amp;ucy;&amp;shcy;&amp;kcy;&amp;icy; &amp;IEcy;&amp;lcy;&amp;icy;&amp;zcy;&amp;acy;&amp;vcy;&amp;iecy;&amp;tcy;&amp;ycy; &amp;Fcy;&amp;iecy;&amp;ocy;&amp;dcy;&amp;ocy;&amp;rcy;&amp;ocy;&amp;vcy;&amp;ncy;&amp;ycy;"/>
          <p:cNvPicPr>
            <a:picLocks noChangeAspect="1" noChangeArrowheads="1"/>
          </p:cNvPicPr>
          <p:nvPr/>
        </p:nvPicPr>
        <p:blipFill>
          <a:blip r:embed="rId6" cstate="print">
            <a:lum bright="-4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4319588" cy="5929313"/>
          </a:xfrm>
          <a:prstGeom prst="rect">
            <a:avLst/>
          </a:prstGeom>
          <a:noFill/>
          <a:ln w="53975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6" descr="&amp;Kcy;&amp;acy;&amp;rcy;&amp;tcy;&amp;icy;&amp;ncy;&amp;kcy;&amp;acy; 21 &amp;icy;&amp;zcy; 3167"/>
          <p:cNvPicPr>
            <a:picLocks noChangeAspect="1" noChangeArrowheads="1"/>
          </p:cNvPicPr>
          <p:nvPr/>
        </p:nvPicPr>
        <p:blipFill>
          <a:blip r:embed="rId3" cstate="print">
            <a:lum contrast="28000"/>
          </a:blip>
          <a:srcRect/>
          <a:stretch>
            <a:fillRect/>
          </a:stretch>
        </p:blipFill>
        <p:spPr bwMode="auto">
          <a:xfrm>
            <a:off x="762000" y="609600"/>
            <a:ext cx="4240213" cy="5562600"/>
          </a:xfrm>
          <a:prstGeom prst="rect">
            <a:avLst/>
          </a:prstGeom>
          <a:noFill/>
          <a:ln w="44450" cmpd="thinThick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271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57800" y="1066800"/>
            <a:ext cx="3276600" cy="48936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апреле 1918 года,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третий день Пасхи, к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воротам подъехала  машина с комиссаром и красноармейцами-латышами. Они приказали Елизавете Федоровне ехать с ними.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Великой княгиней поехали две сестры: Варвара Яковлева и Екатерина Янышева. </a:t>
            </a:r>
          </a:p>
        </p:txBody>
      </p:sp>
      <p:pic>
        <p:nvPicPr>
          <p:cNvPr id="7271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Прямоугольник 4"/>
          <p:cNvSpPr>
            <a:spLocks noChangeArrowheads="1"/>
          </p:cNvSpPr>
          <p:nvPr/>
        </p:nvSpPr>
        <p:spPr bwMode="auto">
          <a:xfrm>
            <a:off x="1447800" y="533400"/>
            <a:ext cx="1658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B050"/>
                </a:solidFill>
              </a:rPr>
              <a:t>                       </a:t>
            </a:r>
            <a:endParaRPr lang="ru-RU" altLang="ru-RU"/>
          </a:p>
        </p:txBody>
      </p:sp>
      <p:pic>
        <p:nvPicPr>
          <p:cNvPr id="9220" name="Picture 2" descr="C:\Documents and Settings\Admin\Рабочий стол\Е.Ф\detstvo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bright="-10000" contrast="2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608513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22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29200" y="1676400"/>
            <a:ext cx="3733800" cy="35394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Одежда и еда были самыми простыми. Старшие дочери сами выполняли домашнюю работу: убирали комнаты, постели, топили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камин</a:t>
            </a:r>
            <a:endParaRPr lang="ru-RU" sz="28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533400" y="5410200"/>
            <a:ext cx="8001000" cy="99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месяцы своего земного пути великая княгиня провела под арестом в помещении школы на окраине уральского города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Алапаевска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5" descr="C:\Documents and Settings\Admin\Рабочий стол\Е.Ф\126.jpg"/>
          <p:cNvPicPr>
            <a:picLocks noChangeAspect="1" noChangeArrowheads="1"/>
          </p:cNvPicPr>
          <p:nvPr/>
        </p:nvPicPr>
        <p:blipFill>
          <a:blip r:embed="rId3" cstate="print">
            <a:lum bright="-4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51725" cy="4624388"/>
          </a:xfrm>
          <a:prstGeom prst="rect">
            <a:avLst/>
          </a:prstGeom>
          <a:noFill/>
          <a:ln w="47625" cmpd="thinThick">
            <a:solidFill>
              <a:srgbClr val="63252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373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475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Прямоугольник 9"/>
          <p:cNvSpPr>
            <a:spLocks noChangeArrowheads="1"/>
          </p:cNvSpPr>
          <p:nvPr/>
        </p:nvSpPr>
        <p:spPr bwMode="auto">
          <a:xfrm>
            <a:off x="5562600" y="762000"/>
            <a:ext cx="2971800" cy="526297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называлась Напольной, потому что находилась «на поле», на окраине Алапаевска. </a:t>
            </a:r>
          </a:p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Она работает до сих пор – как школа, как избирательный участок, как мемориальная комната </a:t>
            </a:r>
            <a:r>
              <a:rPr lang="ru-RU" alt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алапаевских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мучеников.</a:t>
            </a:r>
            <a:b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60" name="Picture 2" descr="http://www.pravmir.ru/wp-content/uploads/2013/10/03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5113"/>
            <a:ext cx="4279900" cy="6211887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76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578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Прямоугольник 8"/>
          <p:cNvSpPr>
            <a:spLocks noChangeArrowheads="1"/>
          </p:cNvSpPr>
          <p:nvPr/>
        </p:nvSpPr>
        <p:spPr bwMode="auto">
          <a:xfrm>
            <a:off x="762000" y="4611231"/>
            <a:ext cx="8001000" cy="224676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режим заключенных был свободным – они могли передвигаться по городу, рядом со школой ими был разбит сад. Сад сохранился – он теперь находится на территории недавно созданного женского монастыря во имя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прпмчц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Великой Княгини Елизаветы Федоровны. «Видите липу и березку? Их посадили Елизавета Федоровна и инокиня Варвара»,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рассказывает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насельниц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5786" name="Picture 2" descr="http://www.pravmir.ru/wp-content/uploads/2013/10/137-580x3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950"/>
            <a:ext cx="6594475" cy="4294487"/>
          </a:xfrm>
          <a:prstGeom prst="rect">
            <a:avLst/>
          </a:prstGeom>
          <a:noFill/>
          <a:ln w="60325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680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2" descr="http://www.pravmir.ru/wp-content/uploads/2013/10/156-393x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3924300" cy="599122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8" name="Прямоугольник 9"/>
          <p:cNvSpPr>
            <a:spLocks noChangeArrowheads="1"/>
          </p:cNvSpPr>
          <p:nvPr/>
        </p:nvSpPr>
        <p:spPr bwMode="auto">
          <a:xfrm>
            <a:off x="5257800" y="1066800"/>
            <a:ext cx="3429000" cy="409342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июня из Екатеринбурга поступило указание о переводе арестованных на тюремный режим: было конфисковано всё их имущество, оставлено было только носильное платье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обувь 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две смены белья…</a:t>
            </a:r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Узникам были запрещены прогулки по городу и переписка, а также ограничен продовольственный 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паёк</a:t>
            </a:r>
            <a:r>
              <a:rPr lang="ru-RU" alt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680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Елизавета Фёдоровна понимала, что конец близок, и поэтому все время посвящала молитве: в ней она находила терпение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силу перенести грядущие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страдания.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Господь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нашел, что нам пора нести Его крест. Постараемся быть достойными этой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радости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говорила она. </a:t>
            </a:r>
            <a: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783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4" name="Picture 2" descr="http://elizaveta-alapaevsk.ru/uploads/images/koll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911975" cy="481647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Содержимое 2"/>
          <p:cNvSpPr>
            <a:spLocks noGrp="1"/>
          </p:cNvSpPr>
          <p:nvPr>
            <p:ph idx="1"/>
          </p:nvPr>
        </p:nvSpPr>
        <p:spPr>
          <a:xfrm>
            <a:off x="4114800" y="304800"/>
            <a:ext cx="4419600" cy="2438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Сестер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сопровождавших ее, чекисты хотели отпустить на свободу. Они пугали их пытками 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мучениями, которые ожидают узников. Однако Варвара осталась непреклонной и разделила судьбу своей сестры и настоятельницы.</a:t>
            </a:r>
          </a:p>
          <a:p>
            <a:pPr>
              <a:defRPr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1" name="Picture 4" descr="&amp;Kcy;&amp;acy;&amp;rcy;&amp;tcy;&amp;icy;&amp;ncy;&amp;kcy;&amp;acy; 189 &amp;icy;&amp;zcy; 31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" contrast="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398938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3" descr="C:\Documents and Settings\Admin\Рабочий стол\Е.Ф\48270264_Varvara_Yakovleva.jpg"/>
          <p:cNvPicPr>
            <a:picLocks noChangeAspect="1" noChangeArrowheads="1"/>
          </p:cNvPicPr>
          <p:nvPr/>
        </p:nvPicPr>
        <p:blipFill>
          <a:blip r:embed="rId4" cstate="email">
            <a:lum bright="2000" contrast="6000"/>
          </a:blip>
          <a:srcRect/>
          <a:stretch>
            <a:fillRect/>
          </a:stretch>
        </p:blipFill>
        <p:spPr bwMode="auto">
          <a:xfrm>
            <a:off x="5486400" y="3124200"/>
            <a:ext cx="2631600" cy="353086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5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885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Содержимое 2"/>
          <p:cNvSpPr>
            <a:spLocks noGrp="1"/>
          </p:cNvSpPr>
          <p:nvPr>
            <p:ph idx="1"/>
          </p:nvPr>
        </p:nvSpPr>
        <p:spPr>
          <a:xfrm>
            <a:off x="609600" y="381000"/>
            <a:ext cx="3657600" cy="5867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Ночью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 июля, в день обретения мощей Преподобного Сергия Радонежского, великую княгиню и сестру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Варвару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другими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узниками - членами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Императорского дома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сбросили в глубокую шахту старого рудника.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Говорят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Елизавета Федоровна успела произнести молитву: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«Господи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прости им, ибо не ведают, что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творят».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 descr="http://www.pokaianie.ru/upload/image/543437313%281%29.jpg"/>
          <p:cNvPicPr>
            <a:picLocks noChangeAspect="1" noChangeArrowheads="1"/>
          </p:cNvPicPr>
          <p:nvPr/>
        </p:nvPicPr>
        <p:blipFill>
          <a:blip r:embed="rId3" cstate="print">
            <a:lum bright="-4000" contrast="8000"/>
          </a:blip>
          <a:srcRect/>
          <a:stretch>
            <a:fillRect/>
          </a:stretch>
        </p:blipFill>
        <p:spPr bwMode="auto">
          <a:xfrm>
            <a:off x="4419600" y="457200"/>
            <a:ext cx="4017963" cy="576421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7987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090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3" name="Picture 12" descr="http://ic.pics.livejournal.com/cp6/12481046/15507/15507_320.jpg"/>
          <p:cNvPicPr>
            <a:picLocks noChangeAspect="1" noChangeArrowheads="1"/>
          </p:cNvPicPr>
          <p:nvPr/>
        </p:nvPicPr>
        <p:blipFill>
          <a:blip r:embed="rId6" cstate="print">
            <a:lum bright="2000" contrast="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4475163" cy="5894388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5486400" y="533400"/>
            <a:ext cx="3200400" cy="5943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18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Забросав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шахту ручными гранатами, чекисты с циничным смехом и матерной бранью уехали.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из глубины несколько дней слышалось пение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Херувимской.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показало впоследствии медицинское освидетельствование, некоторые страдальцы, в числе которых оказалась и Елизавета Федоровна, оставались живыми в течение нескольких дней, испытывая невыразимые муки от ран,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голода, холода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Прямоугольник 3"/>
          <p:cNvSpPr>
            <a:spLocks noChangeArrowheads="1"/>
          </p:cNvSpPr>
          <p:nvPr/>
        </p:nvSpPr>
        <p:spPr bwMode="auto">
          <a:xfrm>
            <a:off x="5181600" y="914400"/>
            <a:ext cx="3505200" cy="50167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думала великая княгиня в эти последние мгновения?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Мария, она уже была с Господом – ее пальцы оказались сложенными для крестного знамения.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Марфа, она заботилась о ближнем: рядом с ней нашли тело великого князя Иоанна Константиновича с перевязанной головой. Даже здесь, в глубине шахты, израненная и переломанная, она пыталась облегчить страдания ближнего.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192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0" name="Picture 13" descr="http://korolev.msk.ru/books/919/kalendar2008_10/kalendar2008_10/design/1_6b.jpg"/>
          <p:cNvPicPr>
            <a:picLocks noChangeAspect="1" noChangeArrowheads="1"/>
          </p:cNvPicPr>
          <p:nvPr/>
        </p:nvPicPr>
        <p:blipFill>
          <a:blip r:embed="rId6" cstate="print">
            <a:lum bright="-10000" contrast="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4211638" cy="5767388"/>
          </a:xfrm>
          <a:prstGeom prst="rect">
            <a:avLst/>
          </a:prstGeom>
          <a:noFill/>
          <a:ln w="63500" cmpd="thickThin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Прямоугольник 3"/>
          <p:cNvSpPr>
            <a:spLocks noChangeArrowheads="1"/>
          </p:cNvSpPr>
          <p:nvPr/>
        </p:nvSpPr>
        <p:spPr bwMode="auto">
          <a:xfrm>
            <a:off x="5181600" y="914400"/>
            <a:ext cx="3200400" cy="489364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 октября в Алапаевск вошли войска адмирала Колчака. Сразу начались поиски казнённых узников.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октября была найдена фуражка одного из великих князей, а затем и сами тела, которые в течение четырёх дней извлекали из шахты.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295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2" name="Rectangle 11"/>
          <p:cNvSpPr>
            <a:spLocks noChangeArrowheads="1"/>
          </p:cNvSpPr>
          <p:nvPr/>
        </p:nvSpPr>
        <p:spPr bwMode="auto">
          <a:xfrm>
            <a:off x="914400" y="-222250"/>
            <a:ext cx="8229600" cy="901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endParaRPr lang="en-US" altLang="ru-RU" sz="1400">
              <a:solidFill>
                <a:srgbClr val="663300"/>
              </a:solidFill>
            </a:endParaRPr>
          </a:p>
          <a:p>
            <a:r>
              <a:rPr lang="en-US" altLang="ru-RU"/>
              <a:t>  </a:t>
            </a:r>
            <a:endParaRPr lang="en-US" altLang="ru-RU" sz="24400"/>
          </a:p>
        </p:txBody>
      </p:sp>
      <p:pic>
        <p:nvPicPr>
          <p:cNvPr id="82953" name="Picture 12" descr="http://www.pravmir.ru/wp-content/uploads/2013/10/217-400x6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3810000" cy="57150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5029200" y="838200"/>
            <a:ext cx="3657600" cy="457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детских лет девочка была религиозно настроена, участвовала в делах благотворительности вместе со своей матерью, великой герцогиней Алисой, умершей в  1878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9" descr="http://img-fotki.yandex.ru/get/6206/65455487.96/0_1aeb47_f9121f9d_XL"/>
          <p:cNvPicPr>
            <a:picLocks noChangeAspect="1" noChangeArrowheads="1"/>
          </p:cNvPicPr>
          <p:nvPr/>
        </p:nvPicPr>
        <p:blipFill>
          <a:blip r:embed="rId3" cstate="print">
            <a:lum bright="-2000" contrast="1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85" t="708" r="995" b="1416"/>
          <a:stretch>
            <a:fillRect/>
          </a:stretch>
        </p:blipFill>
        <p:spPr bwMode="auto">
          <a:xfrm>
            <a:off x="609600" y="533400"/>
            <a:ext cx="4168775" cy="5978525"/>
          </a:xfrm>
          <a:prstGeom prst="rect">
            <a:avLst/>
          </a:prstGeom>
          <a:noFill/>
          <a:ln w="6350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4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397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Прямоугольник 10"/>
          <p:cNvSpPr>
            <a:spLocks noChangeArrowheads="1"/>
          </p:cNvSpPr>
          <p:nvPr/>
        </p:nvSpPr>
        <p:spPr bwMode="auto">
          <a:xfrm>
            <a:off x="838200" y="4876800"/>
            <a:ext cx="7772400" cy="1754326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Тело Великой Княгини Елизаветы </a:t>
            </a:r>
            <a:r>
              <a:rPr lang="ru-RU" altLang="ru-RU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Феодоровны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несмотря на то, что тела находились в шахте несколько месяцев, было найдено совершенно нетленным; на лице Великой Княгини сохранилось выражение улыбки, правая рука была сложена крестом, как бы благословляющая. Тело Князя Иоанна Константиновича тоже поддалось лишь частичному и весьма незначительному (в области груди) тлению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3" descr="C:\Documents and Settings\Admin\Рабочий стол\Е.Ф\0_7753d_5ca0917b_XL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990600" y="381000"/>
            <a:ext cx="7164000" cy="439638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8397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Прямоугольник 3"/>
          <p:cNvSpPr>
            <a:spLocks noChangeArrowheads="1"/>
          </p:cNvSpPr>
          <p:nvPr/>
        </p:nvSpPr>
        <p:spPr bwMode="auto">
          <a:xfrm>
            <a:off x="5257800" y="685800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499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13" descr="http://www.pravmir.ru/wp-content/uploads/2013/10/405-580x3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326313" cy="4875213"/>
          </a:xfrm>
          <a:prstGeom prst="rect">
            <a:avLst/>
          </a:prstGeom>
          <a:noFill/>
          <a:ln w="60325" cmpd="thinThick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3" name="Прямоугольник 12"/>
          <p:cNvSpPr>
            <a:spLocks noChangeArrowheads="1"/>
          </p:cNvSpPr>
          <p:nvPr/>
        </p:nvSpPr>
        <p:spPr bwMode="auto">
          <a:xfrm>
            <a:off x="990600" y="5410200"/>
            <a:ext cx="7315200" cy="1200329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извлечения из шахты и после опознания тела </a:t>
            </a:r>
            <a:r>
              <a:rPr lang="ru-RU" alt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 </a:t>
            </a:r>
            <a:r>
              <a:rPr lang="ru-RU" alt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омыты, положены в гробы и помещены в Екатерининской  церкви.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Прямоугольник 3"/>
          <p:cNvSpPr>
            <a:spLocks noChangeArrowheads="1"/>
          </p:cNvSpPr>
          <p:nvPr/>
        </p:nvSpPr>
        <p:spPr bwMode="auto">
          <a:xfrm>
            <a:off x="5105400" y="1447800"/>
            <a:ext cx="3581400" cy="40934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приближении Красной армии в 1919 году игумен Пермского скита Серафим повез их на восток. После долгого путешествия они оказались в Русской миссии города Пекина в Китае.</a:t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это время, несмотря на долгое путешествие в жару и холод, тело святой мученицы сохранилось нетленным и источало благовонное миро.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4276" name="Picture 6" descr="http://bogemnyipeterburg.net/anons/kraevedenie/elizaveta.files/image015.jpg"/>
          <p:cNvPicPr>
            <a:picLocks noChangeAspect="1" noChangeArrowheads="1"/>
          </p:cNvPicPr>
          <p:nvPr/>
        </p:nvPicPr>
        <p:blipFill>
          <a:blip r:embed="rId3" cstate="email">
            <a:lum bright="-4000" contrast="24000"/>
          </a:blip>
          <a:srcRect l="2454" t="1791" r="2454" b="1791"/>
          <a:stretch>
            <a:fillRect/>
          </a:stretch>
        </p:blipFill>
        <p:spPr bwMode="auto">
          <a:xfrm>
            <a:off x="2209800" y="2971800"/>
            <a:ext cx="2664000" cy="3698521"/>
          </a:xfrm>
          <a:prstGeom prst="ellipse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602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7" name="Picture 13" descr="&amp;Scy;&amp;iecy;&amp;mcy;&amp;chcy;&amp;ucy;&amp;kcy; &amp;Vcy;&amp;ocy;&amp;lcy;&amp;ocy;&amp;dcy;&amp;icy;&amp;mcy;&amp;icy;&amp;rcy; - &amp;Scy;&amp;acy;&amp;jcy;&amp;tcy; &amp;khcy;&amp;ucy;&amp;dcy;&amp;ocy;&amp;zhcy;&amp;ncy;&amp;icy;&amp;kcy;&amp;acy; - &amp;Rcy;&amp;acy;&amp;bcy;&amp;ocy;&amp;tcy;&amp;acy; &quot;&amp;Pcy;&amp;rcy;&amp;iecy;&amp;pcy;&amp;ocy;&amp;dcy;&amp;ocy;&amp;bcy;&amp;ncy;&amp;ocy;&amp;mcy;&amp;ucy;&amp;chcy;&amp;iecy;&amp;ncy;&amp;icy;…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8600" y="228600"/>
            <a:ext cx="2880000" cy="3843942"/>
          </a:xfrm>
          <a:prstGeom prst="ellipse">
            <a:avLst/>
          </a:prstGeom>
          <a:noFill/>
          <a:ln w="38100">
            <a:solidFill>
              <a:srgbClr val="663300"/>
            </a:solidFill>
          </a:ln>
        </p:spPr>
      </p:pic>
      <p:pic>
        <p:nvPicPr>
          <p:cNvPr id="8602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/>
          <p:cNvSpPr>
            <a:spLocks noGrp="1"/>
          </p:cNvSpPr>
          <p:nvPr>
            <p:ph idx="1"/>
          </p:nvPr>
        </p:nvSpPr>
        <p:spPr>
          <a:xfrm>
            <a:off x="5181600" y="1371600"/>
            <a:ext cx="3581400" cy="4419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Останки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Елизаветы Федоровны и её келейницы Варвары в 1921 году были перевезены в Иерусалим и положены в усыпальнице храма святой равноапостольной Марии Магдалины 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Гефсимании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704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12" descr="http://sv-luka.prihod.ru/users/67/1167/editor_files/image/%D0%A0%D0%B0%D0%BA%D0%B0%20%D1%81%20%D0%BC%D0%BE%D1%89%D0%B0%D0%BC%D0%B8%20%D0%BF%D1%80%D0%B5%D0%BF%D0%BE%D0%B4%D0%BE%D0%B1%D0%BD%D0%BE%D0%BC%D1%83%D1%87%D0%B5%D0%BD%D0%B8%D1%86%D1%8B%20%D0%92%D0%B5%D0%BB%D0%B8%D0%BA%D0%BE%D0%B9%20%D0%BA%D0%BD%D1%8F%D0%B3%D0%B8%D0%BD%D0%B8%20%D0%95%D0%BB%D0%B8%D0%B7%D0%B0%D0%B2%D0%B5%D1%82%D1%8B%20%D0%A4%D0%B5%D0%B4%D0%BE%D1%80%D0%BE%D0%B2%D0%BD%D1%8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416877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Содержимое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2743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sz="200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143000" y="228600"/>
            <a:ext cx="7056438" cy="5286375"/>
          </a:xfrm>
          <a:prstGeom prst="round1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Прямоугольник 4"/>
          <p:cNvSpPr>
            <a:spLocks noChangeArrowheads="1"/>
          </p:cNvSpPr>
          <p:nvPr/>
        </p:nvSpPr>
        <p:spPr bwMode="auto">
          <a:xfrm>
            <a:off x="914400" y="5562600"/>
            <a:ext cx="7620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Погребение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январе 1921 года совершил              Иерусалимский Патриарх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Дамиан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807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Прямоугольник 5"/>
          <p:cNvSpPr>
            <a:spLocks noChangeArrowheads="1"/>
          </p:cNvSpPr>
          <p:nvPr/>
        </p:nvSpPr>
        <p:spPr bwMode="auto">
          <a:xfrm>
            <a:off x="685800" y="5562600"/>
            <a:ext cx="7848600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было исполнено желание самой великой княгини Елизаветы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быть похороненной на Святой земле, выраженное ею во время паломничества в 1888 году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&amp;Kcy;&amp;acy;&amp;rcy;&amp;tcy;&amp;icy;&amp;ncy;&amp;kcy;&amp;acy; 726 &amp;icy;&amp;zcy; 3094"/>
          <p:cNvPicPr>
            <a:picLocks noChangeAspect="1" noChangeArrowheads="1"/>
          </p:cNvPicPr>
          <p:nvPr/>
        </p:nvPicPr>
        <p:blipFill>
          <a:blip r:embed="rId3" cstate="print">
            <a:lum bright="-2000" contrast="1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48438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909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Содержимое 2"/>
          <p:cNvSpPr>
            <a:spLocks noGrp="1"/>
          </p:cNvSpPr>
          <p:nvPr>
            <p:ph idx="1"/>
          </p:nvPr>
        </p:nvSpPr>
        <p:spPr>
          <a:xfrm>
            <a:off x="5715000" y="3810000"/>
            <a:ext cx="3124200" cy="2438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0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1992 году Собор Русской Православной Церкви причислил к лику святых великую княгиню Елизавету Федоровну и инокиню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Варвару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8371" name="Picture 5" descr="&amp;Kcy;&amp;acy;&amp;rcy;&amp;tcy;&amp;icy;&amp;ncy;&amp;kcy;&amp;acy; 236 &amp;icy;&amp;zcy; 3154"/>
          <p:cNvPicPr>
            <a:picLocks noChangeAspect="1" noChangeArrowheads="1"/>
          </p:cNvPicPr>
          <p:nvPr/>
        </p:nvPicPr>
        <p:blipFill>
          <a:blip r:embed="rId3" cstate="print">
            <a:lum bright="-2000" contras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4745038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421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12" descr="http://www.cirota.ru/forum/images/26/2605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3479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Содержимое 2"/>
          <p:cNvSpPr>
            <a:spLocks noGrp="1"/>
          </p:cNvSpPr>
          <p:nvPr>
            <p:ph idx="1"/>
          </p:nvPr>
        </p:nvSpPr>
        <p:spPr>
          <a:xfrm>
            <a:off x="4876800" y="1371600"/>
            <a:ext cx="3200400" cy="4525963"/>
          </a:xfrm>
        </p:spPr>
        <p:txBody>
          <a:bodyPr/>
          <a:lstStyle/>
          <a:p>
            <a:endParaRPr lang="en-US" altLang="ru-RU" b="1" smtClean="0"/>
          </a:p>
          <a:p>
            <a:endParaRPr lang="en-US" altLang="ru-RU" b="1" smtClean="0"/>
          </a:p>
          <a:p>
            <a:endParaRPr lang="ru-RU" altLang="ru-RU" b="1" smtClean="0"/>
          </a:p>
          <a:p>
            <a:endParaRPr lang="ru-RU" altLang="ru-RU" b="1" smtClean="0"/>
          </a:p>
        </p:txBody>
      </p:sp>
      <p:sp>
        <p:nvSpPr>
          <p:cNvPr id="68611" name="Прямоугольник 3"/>
          <p:cNvSpPr>
            <a:spLocks noChangeArrowheads="1"/>
          </p:cNvSpPr>
          <p:nvPr/>
        </p:nvSpPr>
        <p:spPr bwMode="auto">
          <a:xfrm>
            <a:off x="4724400" y="685800"/>
            <a:ext cx="4038600" cy="52629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поминовения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преподобномученицы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великой княгини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Елисаветы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Феодоровны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5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(18)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июля, ее поминают и в день поминовения всех усопших, пострадавших в годину гонений за веру Христову в соборе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новомучеников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исповедников Российских в воскресенье после 25 января.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523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1" name="Picture 13" descr="http://www.luchmir.com/RoyalFamily/AngelElly09_files/image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395605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4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933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3"/>
          <p:cNvSpPr>
            <a:spLocks noChangeArrowheads="1"/>
          </p:cNvSpPr>
          <p:nvPr/>
        </p:nvSpPr>
        <p:spPr bwMode="auto">
          <a:xfrm>
            <a:off x="5334000" y="2608263"/>
            <a:ext cx="335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  <a:p>
            <a:endParaRPr lang="ru-RU" altLang="ru-RU"/>
          </a:p>
          <a:p>
            <a:endParaRPr lang="ru-RU" altLang="ru-RU"/>
          </a:p>
        </p:txBody>
      </p:sp>
      <p:sp>
        <p:nvSpPr>
          <p:cNvPr id="99336" name="Прямоугольник 9"/>
          <p:cNvSpPr>
            <a:spLocks noChangeArrowheads="1"/>
          </p:cNvSpPr>
          <p:nvPr/>
        </p:nvSpPr>
        <p:spPr bwMode="auto">
          <a:xfrm>
            <a:off x="6172200" y="1752600"/>
            <a:ext cx="2590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1066800"/>
            <a:ext cx="24384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788" name="Прямоугольник 10"/>
          <p:cNvSpPr>
            <a:spLocks noChangeArrowheads="1"/>
          </p:cNvSpPr>
          <p:nvPr/>
        </p:nvSpPr>
        <p:spPr bwMode="auto">
          <a:xfrm>
            <a:off x="4876800" y="685800"/>
            <a:ext cx="3810000" cy="544764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 sz="2400" dirty="0">
              <a:solidFill>
                <a:srgbClr val="6633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Двадцатый век... Еще бездомней,</a:t>
            </a:r>
          </a:p>
          <a:p>
            <a:pPr algn="ctr" eaLnBrk="1" hangingPunct="1"/>
            <a:r>
              <a:rPr lang="ru-RU" altLang="ru-RU" sz="24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Еще страшнее жизни мгла</a:t>
            </a:r>
          </a:p>
          <a:p>
            <a:pPr algn="ctr" eaLnBrk="1" hangingPunct="1"/>
            <a:r>
              <a:rPr lang="ru-RU" altLang="ru-RU" sz="24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Еще чернее и огромней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Тень </a:t>
            </a:r>
            <a:r>
              <a:rPr lang="ru-RU" altLang="ru-RU" sz="2400" b="1" dirty="0" err="1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Люциферова</a:t>
            </a:r>
            <a:r>
              <a:rPr lang="ru-RU" altLang="ru-RU" sz="2400" b="1" dirty="0">
                <a:solidFill>
                  <a:srgbClr val="663300"/>
                </a:solidFill>
                <a:latin typeface="Monotype Corsiva" pitchFamily="66" charset="0"/>
                <a:cs typeface="Times New Roman" pitchFamily="18" charset="0"/>
              </a:rPr>
              <a:t> крыла, -</a:t>
            </a:r>
          </a:p>
          <a:p>
            <a:pPr algn="ctr" eaLnBrk="1" hangingPunct="1"/>
            <a:endParaRPr lang="ru-RU" altLang="ru-RU" sz="2400" b="1" dirty="0">
              <a:solidFill>
                <a:srgbClr val="66330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писал Александр Блок.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Но ХХ век освящен и образами новых мучеников за веру, искупивших наши грехи перед вечностью... </a:t>
            </a:r>
            <a:endParaRPr lang="en-US" alt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Таков</a:t>
            </a:r>
            <a:r>
              <a:rPr lang="en-US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образ Великой княгини Елизаветы Федоровны.</a:t>
            </a:r>
            <a:b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9339" name="Picture 2" descr="&amp;Scy;&amp;vcy;&amp;yacy;&amp;tcy;&amp;ycy;&amp;iecy; &amp;ncy;&amp;ocy;&amp;vcy;&amp;ocy;&amp;mcy;&amp;ucy;&amp;chcy;&amp;iecy;&amp;ncy;&amp;icy;&amp;kcy;&amp;icy; &amp;icy; &amp;icy;&amp;scy;&amp;pcy;&amp;ocy;&amp;vcy;&amp;iecy;&amp;dcy;&amp;ncy;&amp;icy;&amp;kcy;&amp;icy; &amp;Rcy;&amp;ocy;&amp;scy;&amp;scy;&amp;icy;&amp;jcy;&amp;scy;&amp;kcy;&amp;icy;&amp;iecy;"/>
          <p:cNvPicPr>
            <a:picLocks noChangeAspect="1" noChangeArrowheads="1"/>
          </p:cNvPicPr>
          <p:nvPr/>
        </p:nvPicPr>
        <p:blipFill>
          <a:blip r:embed="rId6" cstate="print">
            <a:lum bright="-8000" contrast="1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4191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5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5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5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5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5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5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5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5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75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5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5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5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4" descr="&amp;Kcy;&amp;acy;&amp;rcy;&amp;tcy;&amp;icy;&amp;ncy;&amp;kcy;&amp;acy; 12 &amp;icy;&amp;zcy; 15"/>
          <p:cNvPicPr>
            <a:picLocks noChangeAspect="1" noChangeArrowheads="1"/>
          </p:cNvPicPr>
          <p:nvPr/>
        </p:nvPicPr>
        <p:blipFill>
          <a:blip r:embed="rId3" cstate="print">
            <a:lum bright="-4000" contrast="18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387850" cy="607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Прямоугольник 3"/>
          <p:cNvSpPr>
            <a:spLocks noChangeArrowheads="1"/>
          </p:cNvSpPr>
          <p:nvPr/>
        </p:nvSpPr>
        <p:spPr bwMode="auto">
          <a:xfrm>
            <a:off x="5105400" y="1219200"/>
            <a:ext cx="3810000" cy="38472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Святая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Преподобномученица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Елисавета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Бога о нас! 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4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0359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1" name="Picture 13" descr="http://content.foto.mail.ru/mail/olgaline/_animated/i-2895.gif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5181600"/>
            <a:ext cx="3171825" cy="666750"/>
          </a:xfrm>
          <a:noFill/>
        </p:spPr>
      </p:pic>
      <p:pic>
        <p:nvPicPr>
          <p:cNvPr id="100362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219200" y="5334000"/>
            <a:ext cx="69342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9537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 год закончилась для Елизаветы пора детства. Горе усилило ее молитвы. Она поняла, что жизнь на земле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путь Креста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1270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http://img11.nnm.ru/d/e/d/2/1/ded2177c035332f6c0ac1fc6a7989e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270625" cy="4694238"/>
          </a:xfrm>
          <a:prstGeom prst="rect">
            <a:avLst/>
          </a:prstGeom>
          <a:noFill/>
          <a:ln w="57150" cmpd="thinThick">
            <a:solidFill>
              <a:srgbClr val="837157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876800" y="304800"/>
            <a:ext cx="3657600" cy="5181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знавшие Елизавету с детства, отмечали ее религиозность и любовь к ближним. Как говорила впоследствии сама Елизавета Федоровна, на нее еще в самой ранней юности имели огромное влияние жизнь и подвиги святой Елизаветы Тюрингской, в честь которой она была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79"/>
            </a:avLst>
          </a:prstGeom>
          <a:blipFill>
            <a:blip r:embed="rId3" cstate="email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5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85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080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" descr="C:\Documents and Settings\Иятта\Рабочий стол\ЭТО СРОЧНО\Новая папка\0_46e3c_7d384b73_X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715000"/>
            <a:ext cx="709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&amp;Kcy;&amp;acy;&amp;rcy;&amp;tcy;&amp;icy;&amp;ncy;&amp;kcy;&amp;acy; 1 &amp;icy;&amp;zcy; 91"/>
          <p:cNvPicPr>
            <a:picLocks noChangeAspect="1" noChangeArrowheads="1"/>
          </p:cNvPicPr>
          <p:nvPr/>
        </p:nvPicPr>
        <p:blipFill>
          <a:blip r:embed="rId8" cstate="print">
            <a:lum bright="-2000" contrast="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2592388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&amp;Vcy;&amp;iecy;&amp;lcy;&amp;icy;&amp;kcy;&amp;acy;&amp;yacy; &amp;kcy;&amp;ncy;&amp;yacy;&amp;gcy;&amp;icy;&amp;ncy;&amp;yacy; &amp;IEcy;&amp;lcy;&amp;icy;&amp;zcy;&amp;acy;&amp;vcy;&amp;iecy;&amp;tcy;&amp;acy; &amp;Fcy;&amp;iecy;&amp;dcy;&amp;ocy;&amp;rcy;&amp;ocy;&amp;vcy;&amp;ncy;&amp;acy;. &amp;Ncy;&amp;iecy;&amp;scy;&amp;kcy;&amp;ocy;&amp;lcy;&amp;softcy;&amp;kcy;&amp;ocy; &amp;fcy;&amp;ocy;&amp;tcy;&amp;ocy; &amp;icy; 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9" cstate="email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28600" y="2209800"/>
            <a:ext cx="2944581" cy="4397189"/>
          </a:xfrm>
          <a:prstGeom prst="ellipse">
            <a:avLst/>
          </a:prstGeom>
          <a:noFill/>
          <a:ln w="57150">
            <a:solidFill>
              <a:srgbClr val="837157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2996</Words>
  <Application>Microsoft Office PowerPoint</Application>
  <PresentationFormat>Экран (4:3)</PresentationFormat>
  <Paragraphs>306</Paragraphs>
  <Slides>79</Slides>
  <Notes>79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Кн. Елизавета</dc:title>
  <dc:creator>Светлана</dc:creator>
  <cp:lastModifiedBy>Kompas</cp:lastModifiedBy>
  <cp:revision>227</cp:revision>
  <dcterms:modified xsi:type="dcterms:W3CDTF">2018-11-25T17:10:07Z</dcterms:modified>
</cp:coreProperties>
</file>