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6" r:id="rId5"/>
    <p:sldId id="285" r:id="rId6"/>
    <p:sldId id="261" r:id="rId7"/>
    <p:sldId id="276" r:id="rId8"/>
    <p:sldId id="274" r:id="rId9"/>
    <p:sldId id="266" r:id="rId10"/>
    <p:sldId id="277" r:id="rId11"/>
    <p:sldId id="279" r:id="rId12"/>
    <p:sldId id="281" r:id="rId13"/>
    <p:sldId id="282" r:id="rId14"/>
    <p:sldId id="287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CBA662"/>
    <a:srgbClr val="8D641B"/>
    <a:srgbClr val="B7B19B"/>
    <a:srgbClr val="B4C5BB"/>
    <a:srgbClr val="D6DADD"/>
    <a:srgbClr val="D7DBDE"/>
    <a:srgbClr val="D7C7AF"/>
    <a:srgbClr val="F0E9DF"/>
    <a:srgbClr val="D4A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897EB-A924-4871-A385-904928E6D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669396-88DE-45B4-8B67-415EC49E0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DF6B76-EC8E-4A14-8940-8254E8E3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5C84-114B-42A8-900C-C2366D8A250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C59930-0D76-4F1B-8449-905A0D1DD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980BDB-8F1E-41EE-9595-36BB78BC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260-2BD7-4704-B890-3F31C4FC7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34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AA8F9-7187-47E5-8721-3E5452D6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25816A-BDC8-4AA4-9837-85A277862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1ABA46-46BA-4255-AE6C-EA2AA084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5C84-114B-42A8-900C-C2366D8A250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A62F67-38B2-4CF9-AC0E-A4635A4E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1B76EE-9932-42A2-90A2-755957E3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260-2BD7-4704-B890-3F31C4FC7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3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89F58F-9151-420A-B4DD-0817D105A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07B04B-C8E1-4F65-B833-07D2D2C08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6E100-CE28-42C5-9F91-B1B654D0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5C84-114B-42A8-900C-C2366D8A250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E6379-490D-4696-A1F9-6E379F23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0378DE-1EA2-49DA-BF97-AA0C5575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260-2BD7-4704-B890-3F31C4FC7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9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B093-5D3A-4D49-8D4C-EC7FFD8F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E1C410-1869-4432-B190-5F497B002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ECA0C-4324-4B7A-BF31-193A40E0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5C84-114B-42A8-900C-C2366D8A250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F87071-61D4-4979-A987-3CD6B044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E3909-E33D-48AC-BA8C-F10C2402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260-2BD7-4704-B890-3F31C4FC7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1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0C919-B2FF-49DB-AA70-DFAB5BE30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389D07-C806-4B1C-96F2-29309CBE2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B8B1A0-5ADA-4A46-A67E-99112FB62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5C84-114B-42A8-900C-C2366D8A250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B31AAD-E94E-473D-8185-4B85F3A4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FE1C99-5189-4A53-B279-6CAB7858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260-2BD7-4704-B890-3F31C4FC7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5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9FF0E-5CD0-494B-8571-E6BA6F17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4621AE-A755-4BC6-8799-6F6AAEBF5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552834-8E0E-45AC-B4DB-A3CCF9D41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D3AD23-32B2-4CC1-9EE4-E820D97E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5C84-114B-42A8-900C-C2366D8A250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C06C9B-21B6-40F6-9FD7-438FD413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DBCDA8-4BDE-4019-A776-D77BE0817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260-2BD7-4704-B890-3F31C4FC7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1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07E49-D8A8-4B9D-B7D4-BC328F60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F89A7D-1C75-4748-A114-90B14462D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1B9300-A95E-420E-913F-5D852BAE5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2AC537-6CA7-4843-AA20-25600AA6C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F98E36-B367-4BF8-9564-E283BBE6E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311871-BDD5-4383-9D0D-239D925B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5C84-114B-42A8-900C-C2366D8A250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EF2E10-72D0-47E9-8FE9-556FD8EB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4DCE23-BF55-4932-82E9-8AA56CCA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260-2BD7-4704-B890-3F31C4FC7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95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F44B8-6FD8-47CE-86B2-2BADB074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7F9744-1208-40FE-A049-8180B13A6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5C84-114B-42A8-900C-C2366D8A250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9359A8-8EF3-4B7F-A96D-5B0064835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90E2B-0A8B-4EB6-9D65-F5BE0437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260-2BD7-4704-B890-3F31C4FC7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7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FB45E3-94C9-488D-A964-E39B25727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5C84-114B-42A8-900C-C2366D8A250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1AE205-CBD3-43E4-9EB9-C6D6DECA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428743-0E16-4011-8C17-2D6D14E1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260-2BD7-4704-B890-3F31C4FC7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8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AF6C-9A43-4EE2-8792-F53F950F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329F6A-DFFB-498D-AF44-B08F653F6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85410F-A3BB-4ED4-A315-7E51C68E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F513C7-3600-4D0C-A5AB-C9F103C6C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5C84-114B-42A8-900C-C2366D8A250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9AF02D-0085-430B-A8B7-E527898B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985D99-FD1A-458B-AC16-5773E3B6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260-2BD7-4704-B890-3F31C4FC7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5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C6D41-760E-47DD-8594-C986B904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2C11EC-6439-458D-A447-778F597B1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A29391-E754-4B7D-B8C3-AEA3FC62C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F6D304-3809-4DF4-AAD6-03DDEF96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5C84-114B-42A8-900C-C2366D8A250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C86E35-1D79-4065-9C62-1A453CA9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4A3F4-88C4-4471-9CB9-38AFE4F3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260-2BD7-4704-B890-3F31C4FC7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10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CEFE8-546E-4596-A9FA-1F87BE09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1F39B1-7B80-4279-BCD2-7C6C79968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4C4FD1-2D06-4567-95DB-6689CBDC3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15C84-114B-42A8-900C-C2366D8A250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E781EC-3AA8-4846-8273-ACFC35402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8D1FDD-1119-4E72-A3F4-DE7C649F4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22260-2BD7-4704-B890-3F31C4FC7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5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F5BBF8-16F3-413F-AE0C-0525004C20C5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56001" y="-2475000"/>
            <a:ext cx="6479998" cy="1180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276D7-970D-407D-9DA8-90EB015FE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5849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Современное дополнительное образование: </a:t>
            </a:r>
            <a:br>
              <a:rPr lang="ru-RU" b="1" dirty="0"/>
            </a:br>
            <a:r>
              <a:rPr lang="ru-RU" b="1" dirty="0"/>
              <a:t>управленческая позиция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25BB4B-7C6A-4C5C-8FC8-224FFE0E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8792" y="5432115"/>
            <a:ext cx="4984914" cy="978624"/>
          </a:xfrm>
        </p:spPr>
        <p:txBody>
          <a:bodyPr/>
          <a:lstStyle/>
          <a:p>
            <a:pPr algn="r"/>
            <a:r>
              <a:rPr lang="ru-RU" b="1" dirty="0"/>
              <a:t>Оксана Васильевна Михневич, </a:t>
            </a:r>
            <a:endParaRPr lang="ru-RU" dirty="0"/>
          </a:p>
          <a:p>
            <a:pPr algn="r"/>
            <a:r>
              <a:rPr lang="ru-RU" b="1" dirty="0"/>
              <a:t>директор МБУ ДО ГДДЮТ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506A79-22AA-4E52-A1A0-4E96AD45AD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285" y="3995798"/>
            <a:ext cx="3636673" cy="2423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592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C29AFB-9FEB-4F3E-B342-FB8A8F980397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56000" y="-2475000"/>
            <a:ext cx="6480000" cy="1180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F865E3-3ED9-48FE-958A-DEE76D38F452}"/>
              </a:ext>
            </a:extLst>
          </p:cNvPr>
          <p:cNvSpPr txBox="1">
            <a:spLocks/>
          </p:cNvSpPr>
          <p:nvPr/>
        </p:nvSpPr>
        <p:spPr>
          <a:xfrm>
            <a:off x="1828800" y="189000"/>
            <a:ext cx="9664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660033"/>
                </a:solidFill>
              </a:rPr>
              <a:t>Система выявления, поддержки и развития способностей и талантов у детей и молодежи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B63E33-0878-4273-859C-8ADEC394A558}"/>
              </a:ext>
            </a:extLst>
          </p:cNvPr>
          <p:cNvSpPr/>
          <p:nvPr/>
        </p:nvSpPr>
        <p:spPr>
          <a:xfrm>
            <a:off x="1322300" y="1511553"/>
            <a:ext cx="9879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доля обучающихся, охваченных программами дополнительного образования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9E213B6-AFF4-4275-93F0-1A2F8D694A71}"/>
              </a:ext>
            </a:extLst>
          </p:cNvPr>
          <p:cNvGrpSpPr/>
          <p:nvPr/>
        </p:nvGrpSpPr>
        <p:grpSpPr>
          <a:xfrm>
            <a:off x="472324" y="2498902"/>
            <a:ext cx="634316" cy="573436"/>
            <a:chOff x="8571994" y="5603265"/>
            <a:chExt cx="1288598" cy="1164921"/>
          </a:xfrm>
          <a:solidFill>
            <a:srgbClr val="B4C5BB"/>
          </a:solidFill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465749E3-81AF-4135-9922-C25645EEACEB}"/>
                </a:ext>
              </a:extLst>
            </p:cNvPr>
            <p:cNvSpPr/>
            <p:nvPr/>
          </p:nvSpPr>
          <p:spPr>
            <a:xfrm>
              <a:off x="8571994" y="5603265"/>
              <a:ext cx="1164921" cy="11649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91CF7E9C-CCCF-4981-A613-A5C3D8EA83DA}"/>
                </a:ext>
              </a:extLst>
            </p:cNvPr>
            <p:cNvSpPr/>
            <p:nvPr/>
          </p:nvSpPr>
          <p:spPr>
            <a:xfrm>
              <a:off x="8695671" y="5603265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16AEAB2-A32E-4C9E-A037-9EED15386C0E}"/>
              </a:ext>
            </a:extLst>
          </p:cNvPr>
          <p:cNvGrpSpPr/>
          <p:nvPr/>
        </p:nvGrpSpPr>
        <p:grpSpPr>
          <a:xfrm>
            <a:off x="478501" y="1623792"/>
            <a:ext cx="637913" cy="576689"/>
            <a:chOff x="9999403" y="5594502"/>
            <a:chExt cx="1288598" cy="1164921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1CF3F3F-83DD-459D-A9DE-A06A48E81F5B}"/>
                </a:ext>
              </a:extLst>
            </p:cNvPr>
            <p:cNvSpPr/>
            <p:nvPr/>
          </p:nvSpPr>
          <p:spPr>
            <a:xfrm>
              <a:off x="9999403" y="5594502"/>
              <a:ext cx="1164921" cy="1164921"/>
            </a:xfrm>
            <a:prstGeom prst="ellipse">
              <a:avLst/>
            </a:prstGeom>
            <a:solidFill>
              <a:srgbClr val="BC862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C614432-B57D-4278-8E2E-1562E4405501}"/>
                </a:ext>
              </a:extLst>
            </p:cNvPr>
            <p:cNvSpPr/>
            <p:nvPr/>
          </p:nvSpPr>
          <p:spPr>
            <a:xfrm>
              <a:off x="10123080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22D2B21-8EDC-4D09-8F10-8616AAD269B6}"/>
              </a:ext>
            </a:extLst>
          </p:cNvPr>
          <p:cNvGrpSpPr/>
          <p:nvPr/>
        </p:nvGrpSpPr>
        <p:grpSpPr>
          <a:xfrm>
            <a:off x="483601" y="3366673"/>
            <a:ext cx="634316" cy="573436"/>
            <a:chOff x="7159719" y="5594502"/>
            <a:chExt cx="1288598" cy="1164921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8C604E4-4BA5-4976-A6B4-1558E13574F1}"/>
                </a:ext>
              </a:extLst>
            </p:cNvPr>
            <p:cNvSpPr/>
            <p:nvPr/>
          </p:nvSpPr>
          <p:spPr>
            <a:xfrm>
              <a:off x="7159719" y="5594502"/>
              <a:ext cx="1164921" cy="1164921"/>
            </a:xfrm>
            <a:prstGeom prst="ellipse">
              <a:avLst/>
            </a:prstGeom>
            <a:solidFill>
              <a:srgbClr val="B7B19B"/>
            </a:solidFill>
            <a:ln>
              <a:solidFill>
                <a:srgbClr val="F0E9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800C591A-42C3-4DB8-8484-585FFF3C31E8}"/>
                </a:ext>
              </a:extLst>
            </p:cNvPr>
            <p:cNvSpPr/>
            <p:nvPr/>
          </p:nvSpPr>
          <p:spPr>
            <a:xfrm>
              <a:off x="7283396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0E4A0C0-A46C-489E-BE31-EEA804A3C6D8}"/>
              </a:ext>
            </a:extLst>
          </p:cNvPr>
          <p:cNvSpPr/>
          <p:nvPr/>
        </p:nvSpPr>
        <p:spPr>
          <a:xfrm>
            <a:off x="1324040" y="2370121"/>
            <a:ext cx="9879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охват обучающихся дополнительным образованием с использованием дистанционных технологий и электронного обучения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454FB4A-36C4-4410-B0FD-F104985D713F}"/>
              </a:ext>
            </a:extLst>
          </p:cNvPr>
          <p:cNvSpPr/>
          <p:nvPr/>
        </p:nvSpPr>
        <p:spPr>
          <a:xfrm>
            <a:off x="1322299" y="3271846"/>
            <a:ext cx="9879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численность обучающихся, посещающих организации дополнительного образования по отраслям («Образование», «Культура», «Спорт» и др.)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C1A3789-A436-4DE8-B25B-29E3EF4886DA}"/>
              </a:ext>
            </a:extLst>
          </p:cNvPr>
          <p:cNvSpPr/>
          <p:nvPr/>
        </p:nvSpPr>
        <p:spPr>
          <a:xfrm>
            <a:off x="1338652" y="5032139"/>
            <a:ext cx="9879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доля обучающихся, охваченных иными формами развития образовательных достижений школьников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36E6051-9F8F-4765-B226-15050A3023EA}"/>
              </a:ext>
            </a:extLst>
          </p:cNvPr>
          <p:cNvGrpSpPr/>
          <p:nvPr/>
        </p:nvGrpSpPr>
        <p:grpSpPr>
          <a:xfrm>
            <a:off x="458118" y="4234444"/>
            <a:ext cx="634316" cy="573436"/>
            <a:chOff x="8571994" y="5603265"/>
            <a:chExt cx="1288598" cy="1164921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2D83986-AEBF-4F5D-9C54-9A51131B46C1}"/>
                </a:ext>
              </a:extLst>
            </p:cNvPr>
            <p:cNvSpPr/>
            <p:nvPr/>
          </p:nvSpPr>
          <p:spPr>
            <a:xfrm>
              <a:off x="8571994" y="5603265"/>
              <a:ext cx="1164921" cy="1164921"/>
            </a:xfrm>
            <a:prstGeom prst="ellipse">
              <a:avLst/>
            </a:prstGeom>
            <a:solidFill>
              <a:srgbClr val="D4AF92"/>
            </a:solidFill>
            <a:ln>
              <a:solidFill>
                <a:srgbClr val="D4A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85EC2751-AA4B-47BB-9A16-5616BF8CA7C4}"/>
                </a:ext>
              </a:extLst>
            </p:cNvPr>
            <p:cNvSpPr/>
            <p:nvPr/>
          </p:nvSpPr>
          <p:spPr>
            <a:xfrm>
              <a:off x="8695671" y="5603265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9EA1CAA-862C-4A67-93A4-A726C85EEBAE}"/>
              </a:ext>
            </a:extLst>
          </p:cNvPr>
          <p:cNvSpPr/>
          <p:nvPr/>
        </p:nvSpPr>
        <p:spPr>
          <a:xfrm>
            <a:off x="1345632" y="4191695"/>
            <a:ext cx="9879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доля победителей и призеров муниципального/регионального этапа </a:t>
            </a:r>
            <a:r>
              <a:rPr lang="ru-RU" sz="2400" dirty="0" err="1"/>
              <a:t>ВсОШ</a:t>
            </a:r>
            <a:endParaRPr lang="ru-RU" sz="2400" dirty="0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4C4B70F-7463-4CCA-964A-49AE9F9188A0}"/>
              </a:ext>
            </a:extLst>
          </p:cNvPr>
          <p:cNvGrpSpPr/>
          <p:nvPr/>
        </p:nvGrpSpPr>
        <p:grpSpPr>
          <a:xfrm>
            <a:off x="447887" y="5102215"/>
            <a:ext cx="637913" cy="576689"/>
            <a:chOff x="9999403" y="5594502"/>
            <a:chExt cx="1288598" cy="1164921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850E18BE-BA82-4D6B-AB81-AD5BBBC5EDFC}"/>
                </a:ext>
              </a:extLst>
            </p:cNvPr>
            <p:cNvSpPr/>
            <p:nvPr/>
          </p:nvSpPr>
          <p:spPr>
            <a:xfrm>
              <a:off x="9999403" y="5594502"/>
              <a:ext cx="1164921" cy="1164921"/>
            </a:xfrm>
            <a:prstGeom prst="ellipse">
              <a:avLst/>
            </a:prstGeom>
            <a:solidFill>
              <a:srgbClr val="E8D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DDA9BF14-8E84-4C44-8E0F-99CDC2E8A080}"/>
                </a:ext>
              </a:extLst>
            </p:cNvPr>
            <p:cNvSpPr/>
            <p:nvPr/>
          </p:nvSpPr>
          <p:spPr>
            <a:xfrm>
              <a:off x="10123080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BE638C-8D21-462C-AC94-16F74F96C0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258" y="548174"/>
            <a:ext cx="781083" cy="7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7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70B7DEA-062A-4365-B78B-0FB4844666CB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823931" y="-2437313"/>
            <a:ext cx="6480000" cy="1180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F865E3-3ED9-48FE-958A-DEE76D38F452}"/>
              </a:ext>
            </a:extLst>
          </p:cNvPr>
          <p:cNvSpPr txBox="1">
            <a:spLocks/>
          </p:cNvSpPr>
          <p:nvPr/>
        </p:nvSpPr>
        <p:spPr>
          <a:xfrm>
            <a:off x="1828800" y="189000"/>
            <a:ext cx="9664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660033"/>
                </a:solidFill>
              </a:rPr>
              <a:t>Система выявления, поддержки и развития способностей и талантов у детей и молодежи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B63E33-0878-4273-859C-8ADEC394A558}"/>
              </a:ext>
            </a:extLst>
          </p:cNvPr>
          <p:cNvSpPr/>
          <p:nvPr/>
        </p:nvSpPr>
        <p:spPr>
          <a:xfrm>
            <a:off x="1218315" y="1514296"/>
            <a:ext cx="1052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доля обучающихся с ОВЗ, охваченных мероприятиями по выявлению, поддержке и развитию способностей и талантов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9E213B6-AFF4-4275-93F0-1A2F8D694A71}"/>
              </a:ext>
            </a:extLst>
          </p:cNvPr>
          <p:cNvGrpSpPr/>
          <p:nvPr/>
        </p:nvGrpSpPr>
        <p:grpSpPr>
          <a:xfrm>
            <a:off x="472324" y="2498902"/>
            <a:ext cx="634316" cy="573436"/>
            <a:chOff x="8571994" y="5603265"/>
            <a:chExt cx="1288598" cy="1164921"/>
          </a:xfrm>
          <a:solidFill>
            <a:srgbClr val="B4C5BB"/>
          </a:solidFill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465749E3-81AF-4135-9922-C25645EEACEB}"/>
                </a:ext>
              </a:extLst>
            </p:cNvPr>
            <p:cNvSpPr/>
            <p:nvPr/>
          </p:nvSpPr>
          <p:spPr>
            <a:xfrm>
              <a:off x="8571994" y="5603265"/>
              <a:ext cx="1164921" cy="11649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91CF7E9C-CCCF-4981-A613-A5C3D8EA83DA}"/>
                </a:ext>
              </a:extLst>
            </p:cNvPr>
            <p:cNvSpPr/>
            <p:nvPr/>
          </p:nvSpPr>
          <p:spPr>
            <a:xfrm>
              <a:off x="8695671" y="5603265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16AEAB2-A32E-4C9E-A037-9EED15386C0E}"/>
              </a:ext>
            </a:extLst>
          </p:cNvPr>
          <p:cNvGrpSpPr/>
          <p:nvPr/>
        </p:nvGrpSpPr>
        <p:grpSpPr>
          <a:xfrm>
            <a:off x="478501" y="1623792"/>
            <a:ext cx="637913" cy="576689"/>
            <a:chOff x="9999403" y="5594502"/>
            <a:chExt cx="1288598" cy="1164921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1CF3F3F-83DD-459D-A9DE-A06A48E81F5B}"/>
                </a:ext>
              </a:extLst>
            </p:cNvPr>
            <p:cNvSpPr/>
            <p:nvPr/>
          </p:nvSpPr>
          <p:spPr>
            <a:xfrm>
              <a:off x="9999403" y="5594502"/>
              <a:ext cx="1164921" cy="1164921"/>
            </a:xfrm>
            <a:prstGeom prst="ellipse">
              <a:avLst/>
            </a:prstGeom>
            <a:solidFill>
              <a:srgbClr val="BC862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C614432-B57D-4278-8E2E-1562E4405501}"/>
                </a:ext>
              </a:extLst>
            </p:cNvPr>
            <p:cNvSpPr/>
            <p:nvPr/>
          </p:nvSpPr>
          <p:spPr>
            <a:xfrm>
              <a:off x="10123080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22D2B21-8EDC-4D09-8F10-8616AAD269B6}"/>
              </a:ext>
            </a:extLst>
          </p:cNvPr>
          <p:cNvGrpSpPr/>
          <p:nvPr/>
        </p:nvGrpSpPr>
        <p:grpSpPr>
          <a:xfrm>
            <a:off x="482098" y="3370759"/>
            <a:ext cx="634316" cy="573436"/>
            <a:chOff x="7159719" y="5594502"/>
            <a:chExt cx="1288598" cy="1164921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8C604E4-4BA5-4976-A6B4-1558E13574F1}"/>
                </a:ext>
              </a:extLst>
            </p:cNvPr>
            <p:cNvSpPr/>
            <p:nvPr/>
          </p:nvSpPr>
          <p:spPr>
            <a:xfrm>
              <a:off x="7159719" y="5594502"/>
              <a:ext cx="1164921" cy="1164921"/>
            </a:xfrm>
            <a:prstGeom prst="ellipse">
              <a:avLst/>
            </a:prstGeom>
            <a:solidFill>
              <a:srgbClr val="B7B19B"/>
            </a:solidFill>
            <a:ln>
              <a:solidFill>
                <a:srgbClr val="F0E9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800C591A-42C3-4DB8-8484-585FFF3C31E8}"/>
                </a:ext>
              </a:extLst>
            </p:cNvPr>
            <p:cNvSpPr/>
            <p:nvPr/>
          </p:nvSpPr>
          <p:spPr>
            <a:xfrm>
              <a:off x="7283396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0E4A0C0-A46C-489E-BE31-EEA804A3C6D8}"/>
              </a:ext>
            </a:extLst>
          </p:cNvPr>
          <p:cNvSpPr/>
          <p:nvPr/>
        </p:nvSpPr>
        <p:spPr>
          <a:xfrm>
            <a:off x="1219766" y="2375450"/>
            <a:ext cx="105250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количество премий, стипендий для поддержки одаренных детей и талантливой молодежи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454FB4A-36C4-4410-B0FD-F104985D713F}"/>
              </a:ext>
            </a:extLst>
          </p:cNvPr>
          <p:cNvSpPr/>
          <p:nvPr/>
        </p:nvSpPr>
        <p:spPr>
          <a:xfrm>
            <a:off x="1206648" y="3404768"/>
            <a:ext cx="10525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количество</a:t>
            </a:r>
            <a:r>
              <a:rPr lang="ru-RU" sz="2400" dirty="0"/>
              <a:t> </a:t>
            </a:r>
            <a:r>
              <a:rPr lang="ru-RU" sz="2200" dirty="0"/>
              <a:t>грантов для поддержки одаренных детей и талантливой молодежи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C1A3789-A436-4DE8-B25B-29E3EF4886DA}"/>
              </a:ext>
            </a:extLst>
          </p:cNvPr>
          <p:cNvSpPr/>
          <p:nvPr/>
        </p:nvSpPr>
        <p:spPr>
          <a:xfrm>
            <a:off x="1248392" y="4995603"/>
            <a:ext cx="107195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количество профильных смен для талантливых детей на базе оздоровительных лагерей, лагерей с дневным пребыванием, образовательных и досуговых центров и др.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36E6051-9F8F-4765-B226-15050A3023EA}"/>
              </a:ext>
            </a:extLst>
          </p:cNvPr>
          <p:cNvGrpSpPr/>
          <p:nvPr/>
        </p:nvGrpSpPr>
        <p:grpSpPr>
          <a:xfrm>
            <a:off x="487283" y="4222007"/>
            <a:ext cx="634316" cy="573436"/>
            <a:chOff x="8571994" y="5603265"/>
            <a:chExt cx="1288598" cy="1164921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2D83986-AEBF-4F5D-9C54-9A51131B46C1}"/>
                </a:ext>
              </a:extLst>
            </p:cNvPr>
            <p:cNvSpPr/>
            <p:nvPr/>
          </p:nvSpPr>
          <p:spPr>
            <a:xfrm>
              <a:off x="8571994" y="5603265"/>
              <a:ext cx="1164921" cy="1164921"/>
            </a:xfrm>
            <a:prstGeom prst="ellipse">
              <a:avLst/>
            </a:prstGeom>
            <a:solidFill>
              <a:srgbClr val="D4AF92"/>
            </a:solidFill>
            <a:ln>
              <a:solidFill>
                <a:srgbClr val="D4A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85EC2751-AA4B-47BB-9A16-5616BF8CA7C4}"/>
                </a:ext>
              </a:extLst>
            </p:cNvPr>
            <p:cNvSpPr/>
            <p:nvPr/>
          </p:nvSpPr>
          <p:spPr>
            <a:xfrm>
              <a:off x="8695671" y="5603265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9EA1CAA-862C-4A67-93A4-A726C85EEBAE}"/>
              </a:ext>
            </a:extLst>
          </p:cNvPr>
          <p:cNvSpPr/>
          <p:nvPr/>
        </p:nvSpPr>
        <p:spPr>
          <a:xfrm>
            <a:off x="1232155" y="4091648"/>
            <a:ext cx="105017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численность талантливых детей и молодежи, получивших поддержку в рамках проектов государственно-частного партнерства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4C4B70F-7463-4CCA-964A-49AE9F9188A0}"/>
              </a:ext>
            </a:extLst>
          </p:cNvPr>
          <p:cNvGrpSpPr/>
          <p:nvPr/>
        </p:nvGrpSpPr>
        <p:grpSpPr>
          <a:xfrm>
            <a:off x="482098" y="5093864"/>
            <a:ext cx="637913" cy="576689"/>
            <a:chOff x="9999403" y="5594502"/>
            <a:chExt cx="1288598" cy="1164921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850E18BE-BA82-4D6B-AB81-AD5BBBC5EDFC}"/>
                </a:ext>
              </a:extLst>
            </p:cNvPr>
            <p:cNvSpPr/>
            <p:nvPr/>
          </p:nvSpPr>
          <p:spPr>
            <a:xfrm>
              <a:off x="9999403" y="5594502"/>
              <a:ext cx="1164921" cy="1164921"/>
            </a:xfrm>
            <a:prstGeom prst="ellipse">
              <a:avLst/>
            </a:prstGeom>
            <a:solidFill>
              <a:srgbClr val="E8D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DDA9BF14-8E84-4C44-8E0F-99CDC2E8A080}"/>
                </a:ext>
              </a:extLst>
            </p:cNvPr>
            <p:cNvSpPr/>
            <p:nvPr/>
          </p:nvSpPr>
          <p:spPr>
            <a:xfrm>
              <a:off x="10123080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AAEC702-14F5-40C8-9C2E-ED46B0AF4391}"/>
              </a:ext>
            </a:extLst>
          </p:cNvPr>
          <p:cNvSpPr/>
          <p:nvPr/>
        </p:nvSpPr>
        <p:spPr>
          <a:xfrm>
            <a:off x="1248392" y="5776620"/>
            <a:ext cx="105250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количество обучающихся, принявших участие в профильных сменах для талантливых детей</a:t>
            </a:r>
            <a:endParaRPr lang="ru-RU" sz="2400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25F9D6BD-7741-48ED-A9FE-8B634313A710}"/>
              </a:ext>
            </a:extLst>
          </p:cNvPr>
          <p:cNvGrpSpPr/>
          <p:nvPr/>
        </p:nvGrpSpPr>
        <p:grpSpPr>
          <a:xfrm>
            <a:off x="482098" y="5883058"/>
            <a:ext cx="634316" cy="573436"/>
            <a:chOff x="8571994" y="5603265"/>
            <a:chExt cx="1288598" cy="1164921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81E2F73E-27D2-47CA-B6DE-D5149051BEC8}"/>
                </a:ext>
              </a:extLst>
            </p:cNvPr>
            <p:cNvSpPr/>
            <p:nvPr/>
          </p:nvSpPr>
          <p:spPr>
            <a:xfrm>
              <a:off x="8571994" y="5603265"/>
              <a:ext cx="1164921" cy="1164921"/>
            </a:xfrm>
            <a:prstGeom prst="ellipse">
              <a:avLst/>
            </a:prstGeom>
            <a:solidFill>
              <a:srgbClr val="D7DBDE"/>
            </a:solidFill>
            <a:ln>
              <a:solidFill>
                <a:srgbClr val="D7DB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A713C87D-9F45-40CA-A841-70C6D61577B3}"/>
                </a:ext>
              </a:extLst>
            </p:cNvPr>
            <p:cNvSpPr/>
            <p:nvPr/>
          </p:nvSpPr>
          <p:spPr>
            <a:xfrm>
              <a:off x="8695671" y="5603265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93A568-6974-464A-B222-E90685394C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258" y="548174"/>
            <a:ext cx="781083" cy="7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7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94D71A-F1B0-482E-9E9A-5BE99F7B7AFC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00" y="189000"/>
            <a:ext cx="11808000" cy="6480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F980D7E-5487-411C-9F42-8C3C15E22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241" y="2564619"/>
            <a:ext cx="10459048" cy="779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число педагогов-психологов, использующих психодиагностический инструментарий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F865E3-3ED9-48FE-958A-DEE76D38F452}"/>
              </a:ext>
            </a:extLst>
          </p:cNvPr>
          <p:cNvSpPr txBox="1">
            <a:spLocks/>
          </p:cNvSpPr>
          <p:nvPr/>
        </p:nvSpPr>
        <p:spPr>
          <a:xfrm>
            <a:off x="1828800" y="189000"/>
            <a:ext cx="9664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660033"/>
                </a:solidFill>
              </a:rPr>
              <a:t>Система  выявления, поддержки и развития способностей и талантов у детей и молодежи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B63E33-0878-4273-859C-8ADEC394A558}"/>
              </a:ext>
            </a:extLst>
          </p:cNvPr>
          <p:cNvSpPr/>
          <p:nvPr/>
        </p:nvSpPr>
        <p:spPr>
          <a:xfrm>
            <a:off x="1341689" y="1527803"/>
            <a:ext cx="9879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доля педагогических работников, имеющих подготовку по вопросам психологии одаренности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9E213B6-AFF4-4275-93F0-1A2F8D694A71}"/>
              </a:ext>
            </a:extLst>
          </p:cNvPr>
          <p:cNvGrpSpPr/>
          <p:nvPr/>
        </p:nvGrpSpPr>
        <p:grpSpPr>
          <a:xfrm>
            <a:off x="472324" y="2498902"/>
            <a:ext cx="634316" cy="573436"/>
            <a:chOff x="8571994" y="5603265"/>
            <a:chExt cx="1288598" cy="1164921"/>
          </a:xfrm>
          <a:solidFill>
            <a:srgbClr val="B4C5BB"/>
          </a:solidFill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465749E3-81AF-4135-9922-C25645EEACEB}"/>
                </a:ext>
              </a:extLst>
            </p:cNvPr>
            <p:cNvSpPr/>
            <p:nvPr/>
          </p:nvSpPr>
          <p:spPr>
            <a:xfrm>
              <a:off x="8571994" y="5603265"/>
              <a:ext cx="1164921" cy="1164921"/>
            </a:xfrm>
            <a:prstGeom prst="ellipse">
              <a:avLst/>
            </a:prstGeom>
            <a:solidFill>
              <a:srgbClr val="F0E9DF"/>
            </a:solidFill>
            <a:ln>
              <a:solidFill>
                <a:srgbClr val="F0E9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91CF7E9C-CCCF-4981-A613-A5C3D8EA83DA}"/>
                </a:ext>
              </a:extLst>
            </p:cNvPr>
            <p:cNvSpPr/>
            <p:nvPr/>
          </p:nvSpPr>
          <p:spPr>
            <a:xfrm>
              <a:off x="8695671" y="5603265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16AEAB2-A32E-4C9E-A037-9EED15386C0E}"/>
              </a:ext>
            </a:extLst>
          </p:cNvPr>
          <p:cNvGrpSpPr/>
          <p:nvPr/>
        </p:nvGrpSpPr>
        <p:grpSpPr>
          <a:xfrm>
            <a:off x="478501" y="1623792"/>
            <a:ext cx="637913" cy="576689"/>
            <a:chOff x="9999403" y="5594502"/>
            <a:chExt cx="1288598" cy="1164921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1CF3F3F-83DD-459D-A9DE-A06A48E81F5B}"/>
                </a:ext>
              </a:extLst>
            </p:cNvPr>
            <p:cNvSpPr/>
            <p:nvPr/>
          </p:nvSpPr>
          <p:spPr>
            <a:xfrm>
              <a:off x="9999403" y="5594502"/>
              <a:ext cx="1164921" cy="1164921"/>
            </a:xfrm>
            <a:prstGeom prst="ellipse">
              <a:avLst/>
            </a:prstGeom>
            <a:solidFill>
              <a:srgbClr val="D4AF92">
                <a:alpha val="67000"/>
              </a:srgbClr>
            </a:solidFill>
            <a:ln>
              <a:solidFill>
                <a:srgbClr val="D4A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C614432-B57D-4278-8E2E-1562E4405501}"/>
                </a:ext>
              </a:extLst>
            </p:cNvPr>
            <p:cNvSpPr/>
            <p:nvPr/>
          </p:nvSpPr>
          <p:spPr>
            <a:xfrm>
              <a:off x="10123080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22D2B21-8EDC-4D09-8F10-8616AAD269B6}"/>
              </a:ext>
            </a:extLst>
          </p:cNvPr>
          <p:cNvGrpSpPr/>
          <p:nvPr/>
        </p:nvGrpSpPr>
        <p:grpSpPr>
          <a:xfrm>
            <a:off x="483601" y="3366673"/>
            <a:ext cx="634316" cy="573436"/>
            <a:chOff x="7159719" y="5594502"/>
            <a:chExt cx="1288598" cy="1164921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8C604E4-4BA5-4976-A6B4-1558E13574F1}"/>
                </a:ext>
              </a:extLst>
            </p:cNvPr>
            <p:cNvSpPr/>
            <p:nvPr/>
          </p:nvSpPr>
          <p:spPr>
            <a:xfrm>
              <a:off x="7159719" y="5594502"/>
              <a:ext cx="1164921" cy="1164921"/>
            </a:xfrm>
            <a:prstGeom prst="ellipse">
              <a:avLst/>
            </a:prstGeom>
            <a:solidFill>
              <a:srgbClr val="B7B19B"/>
            </a:solidFill>
            <a:ln>
              <a:solidFill>
                <a:srgbClr val="F0E9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800C591A-42C3-4DB8-8484-585FFF3C31E8}"/>
                </a:ext>
              </a:extLst>
            </p:cNvPr>
            <p:cNvSpPr/>
            <p:nvPr/>
          </p:nvSpPr>
          <p:spPr>
            <a:xfrm>
              <a:off x="7283396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0" name="Объект 2">
            <a:extLst>
              <a:ext uri="{FF2B5EF4-FFF2-40B4-BE49-F238E27FC236}">
                <a16:creationId xmlns:a16="http://schemas.microsoft.com/office/drawing/2014/main" id="{2E927175-07F9-40B0-ACBC-DB165474CF93}"/>
              </a:ext>
            </a:extLst>
          </p:cNvPr>
          <p:cNvSpPr txBox="1">
            <a:spLocks/>
          </p:cNvSpPr>
          <p:nvPr/>
        </p:nvSpPr>
        <p:spPr>
          <a:xfrm>
            <a:off x="1348638" y="3343877"/>
            <a:ext cx="10515600" cy="7186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доля способных и талантливых детей, охваченных психолого-педагогическим сопровождением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4553CB2-5658-4022-B74A-8CDC8A114A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258" y="548174"/>
            <a:ext cx="781083" cy="78108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E8BF28-FFB2-4E11-976F-A9E71EEF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0594" y="4167430"/>
            <a:ext cx="4134281" cy="2325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ACBC60-3DEB-4DCE-B2EC-59200F7E51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689" y="4142947"/>
            <a:ext cx="3929719" cy="2340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726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5A47A4-D5C6-4766-BDAD-310BB5026B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00" y="179409"/>
            <a:ext cx="11808000" cy="647361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F980D7E-5487-411C-9F42-8C3C15E22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689" y="2564619"/>
            <a:ext cx="10515600" cy="779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долю обучающихся, выбравших  профильные предметы, необходимые для поступления на эти специальности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F865E3-3ED9-48FE-958A-DEE76D38F452}"/>
              </a:ext>
            </a:extLst>
          </p:cNvPr>
          <p:cNvSpPr txBox="1">
            <a:spLocks/>
          </p:cNvSpPr>
          <p:nvPr/>
        </p:nvSpPr>
        <p:spPr>
          <a:xfrm>
            <a:off x="1828800" y="189000"/>
            <a:ext cx="9664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660033"/>
                </a:solidFill>
              </a:rPr>
              <a:t>Система  работы по самоопределению и профессиональной ориентации обучающихся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B63E33-0878-4273-859C-8ADEC394A558}"/>
              </a:ext>
            </a:extLst>
          </p:cNvPr>
          <p:cNvSpPr/>
          <p:nvPr/>
        </p:nvSpPr>
        <p:spPr>
          <a:xfrm>
            <a:off x="1341689" y="1527803"/>
            <a:ext cx="9879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долю обучающихся, выбравших востребованные в регионе/муниципалитете специальности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9E213B6-AFF4-4275-93F0-1A2F8D694A71}"/>
              </a:ext>
            </a:extLst>
          </p:cNvPr>
          <p:cNvGrpSpPr/>
          <p:nvPr/>
        </p:nvGrpSpPr>
        <p:grpSpPr>
          <a:xfrm>
            <a:off x="472324" y="2498902"/>
            <a:ext cx="634316" cy="573436"/>
            <a:chOff x="8571994" y="5603265"/>
            <a:chExt cx="1288598" cy="1164921"/>
          </a:xfrm>
          <a:solidFill>
            <a:srgbClr val="B4C5BB"/>
          </a:solidFill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465749E3-81AF-4135-9922-C25645EEACEB}"/>
                </a:ext>
              </a:extLst>
            </p:cNvPr>
            <p:cNvSpPr/>
            <p:nvPr/>
          </p:nvSpPr>
          <p:spPr>
            <a:xfrm>
              <a:off x="8571994" y="5603265"/>
              <a:ext cx="1164921" cy="1164921"/>
            </a:xfrm>
            <a:prstGeom prst="ellipse">
              <a:avLst/>
            </a:prstGeom>
            <a:solidFill>
              <a:srgbClr val="F0E9DF"/>
            </a:solidFill>
            <a:ln>
              <a:solidFill>
                <a:srgbClr val="F0E9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91CF7E9C-CCCF-4981-A613-A5C3D8EA83DA}"/>
                </a:ext>
              </a:extLst>
            </p:cNvPr>
            <p:cNvSpPr/>
            <p:nvPr/>
          </p:nvSpPr>
          <p:spPr>
            <a:xfrm>
              <a:off x="8695671" y="5603265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16AEAB2-A32E-4C9E-A037-9EED15386C0E}"/>
              </a:ext>
            </a:extLst>
          </p:cNvPr>
          <p:cNvGrpSpPr/>
          <p:nvPr/>
        </p:nvGrpSpPr>
        <p:grpSpPr>
          <a:xfrm>
            <a:off x="478501" y="1623792"/>
            <a:ext cx="637913" cy="576689"/>
            <a:chOff x="9999403" y="5594502"/>
            <a:chExt cx="1288598" cy="1164921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1CF3F3F-83DD-459D-A9DE-A06A48E81F5B}"/>
                </a:ext>
              </a:extLst>
            </p:cNvPr>
            <p:cNvSpPr/>
            <p:nvPr/>
          </p:nvSpPr>
          <p:spPr>
            <a:xfrm>
              <a:off x="9999403" y="5594502"/>
              <a:ext cx="1164921" cy="1164921"/>
            </a:xfrm>
            <a:prstGeom prst="ellipse">
              <a:avLst/>
            </a:prstGeom>
            <a:solidFill>
              <a:srgbClr val="D4AF92">
                <a:alpha val="67000"/>
              </a:srgbClr>
            </a:solidFill>
            <a:ln>
              <a:solidFill>
                <a:srgbClr val="D4A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C614432-B57D-4278-8E2E-1562E4405501}"/>
                </a:ext>
              </a:extLst>
            </p:cNvPr>
            <p:cNvSpPr/>
            <p:nvPr/>
          </p:nvSpPr>
          <p:spPr>
            <a:xfrm>
              <a:off x="10123080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22D2B21-8EDC-4D09-8F10-8616AAD269B6}"/>
              </a:ext>
            </a:extLst>
          </p:cNvPr>
          <p:cNvGrpSpPr/>
          <p:nvPr/>
        </p:nvGrpSpPr>
        <p:grpSpPr>
          <a:xfrm>
            <a:off x="483601" y="3366673"/>
            <a:ext cx="634316" cy="573436"/>
            <a:chOff x="7159719" y="5594502"/>
            <a:chExt cx="1288598" cy="1164921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8C604E4-4BA5-4976-A6B4-1558E13574F1}"/>
                </a:ext>
              </a:extLst>
            </p:cNvPr>
            <p:cNvSpPr/>
            <p:nvPr/>
          </p:nvSpPr>
          <p:spPr>
            <a:xfrm>
              <a:off x="7159719" y="5594502"/>
              <a:ext cx="1164921" cy="1164921"/>
            </a:xfrm>
            <a:prstGeom prst="ellipse">
              <a:avLst/>
            </a:prstGeom>
            <a:solidFill>
              <a:srgbClr val="B7B19B"/>
            </a:solidFill>
            <a:ln>
              <a:solidFill>
                <a:srgbClr val="F0E9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800C591A-42C3-4DB8-8484-585FFF3C31E8}"/>
                </a:ext>
              </a:extLst>
            </p:cNvPr>
            <p:cNvSpPr/>
            <p:nvPr/>
          </p:nvSpPr>
          <p:spPr>
            <a:xfrm>
              <a:off x="7283396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0" name="Объект 2">
            <a:extLst>
              <a:ext uri="{FF2B5EF4-FFF2-40B4-BE49-F238E27FC236}">
                <a16:creationId xmlns:a16="http://schemas.microsoft.com/office/drawing/2014/main" id="{2E927175-07F9-40B0-ACBC-DB165474CF93}"/>
              </a:ext>
            </a:extLst>
          </p:cNvPr>
          <p:cNvSpPr txBox="1">
            <a:spLocks/>
          </p:cNvSpPr>
          <p:nvPr/>
        </p:nvSpPr>
        <p:spPr>
          <a:xfrm>
            <a:off x="1348638" y="3343877"/>
            <a:ext cx="10515600" cy="7186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охват обучающихся с ОВЗ различными конкурсами, профориентационными пробами, мастер-классами и пр.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2CA5FF-3D70-4EF4-BAA6-80F623EA6B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344" y="383688"/>
            <a:ext cx="830997" cy="83099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40970E9-8FAC-45C6-B6CD-9F0720CBE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5239" y="3895072"/>
            <a:ext cx="5213160" cy="2599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67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133F566-EB98-45F1-8DF2-8E79D9F92E1F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56000" y="-2475000"/>
            <a:ext cx="6480000" cy="1180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F865E3-3ED9-48FE-958A-DEE76D38F452}"/>
              </a:ext>
            </a:extLst>
          </p:cNvPr>
          <p:cNvSpPr txBox="1">
            <a:spLocks/>
          </p:cNvSpPr>
          <p:nvPr/>
        </p:nvSpPr>
        <p:spPr>
          <a:xfrm>
            <a:off x="1828800" y="189000"/>
            <a:ext cx="9664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/>
              <a:t>Система мониторинга эффективности руководителей образовательных организаций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871CE5-FAC3-469C-83A0-12A42F9BB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300" y="570448"/>
            <a:ext cx="696978" cy="696978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F8D3855-A932-4973-82BD-0B23E83E20C0}"/>
              </a:ext>
            </a:extLst>
          </p:cNvPr>
          <p:cNvGrpSpPr/>
          <p:nvPr/>
        </p:nvGrpSpPr>
        <p:grpSpPr>
          <a:xfrm>
            <a:off x="478501" y="3061837"/>
            <a:ext cx="634316" cy="573436"/>
            <a:chOff x="8571994" y="5603265"/>
            <a:chExt cx="1288598" cy="1164921"/>
          </a:xfrm>
          <a:solidFill>
            <a:srgbClr val="B4C5BB"/>
          </a:solidFill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DA0241F7-681A-4546-A507-14F1820C7AE8}"/>
                </a:ext>
              </a:extLst>
            </p:cNvPr>
            <p:cNvSpPr/>
            <p:nvPr/>
          </p:nvSpPr>
          <p:spPr>
            <a:xfrm>
              <a:off x="8571994" y="5603265"/>
              <a:ext cx="1164921" cy="11649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C9EFB626-8A5E-4204-AEFD-2FE62DA3548E}"/>
                </a:ext>
              </a:extLst>
            </p:cNvPr>
            <p:cNvSpPr/>
            <p:nvPr/>
          </p:nvSpPr>
          <p:spPr>
            <a:xfrm>
              <a:off x="8695671" y="5603265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C833290-6E0C-4561-BD16-A4CD2667B25A}"/>
              </a:ext>
            </a:extLst>
          </p:cNvPr>
          <p:cNvGrpSpPr/>
          <p:nvPr/>
        </p:nvGrpSpPr>
        <p:grpSpPr>
          <a:xfrm>
            <a:off x="478501" y="1998420"/>
            <a:ext cx="637913" cy="576689"/>
            <a:chOff x="9999403" y="5594502"/>
            <a:chExt cx="1288598" cy="1164921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C686EADB-D63B-45D4-A369-3A655BE29445}"/>
                </a:ext>
              </a:extLst>
            </p:cNvPr>
            <p:cNvSpPr/>
            <p:nvPr/>
          </p:nvSpPr>
          <p:spPr>
            <a:xfrm>
              <a:off x="9999403" y="5594502"/>
              <a:ext cx="1164921" cy="1164921"/>
            </a:xfrm>
            <a:prstGeom prst="ellipse">
              <a:avLst/>
            </a:prstGeom>
            <a:solidFill>
              <a:srgbClr val="BC862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4AD04FB1-B9E0-48F3-94EB-70922474781C}"/>
                </a:ext>
              </a:extLst>
            </p:cNvPr>
            <p:cNvSpPr/>
            <p:nvPr/>
          </p:nvSpPr>
          <p:spPr>
            <a:xfrm>
              <a:off x="10123080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F180092-363F-4EC6-BF37-72DEB963BCA4}"/>
              </a:ext>
            </a:extLst>
          </p:cNvPr>
          <p:cNvSpPr txBox="1"/>
          <p:nvPr/>
        </p:nvSpPr>
        <p:spPr>
          <a:xfrm>
            <a:off x="1341688" y="1919969"/>
            <a:ext cx="10151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Доля руководителей образовательных организаций, повысивших уровень профессиональных компетенций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D3FB71-B2D1-4738-9696-586778F1F23E}"/>
              </a:ext>
            </a:extLst>
          </p:cNvPr>
          <p:cNvSpPr txBox="1"/>
          <p:nvPr/>
        </p:nvSpPr>
        <p:spPr>
          <a:xfrm>
            <a:off x="1322300" y="2897849"/>
            <a:ext cx="10151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Доля руководителей образовательных организаций с высоким уровнем</a:t>
            </a:r>
          </a:p>
          <a:p>
            <a:r>
              <a:rPr lang="ru-RU" sz="2400" dirty="0"/>
              <a:t>сформированности профессиональных компетенций от общего числа руководителей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CC0DF-C09C-4FF3-9FFB-5A562F829F99}"/>
              </a:ext>
            </a:extLst>
          </p:cNvPr>
          <p:cNvSpPr txBox="1"/>
          <p:nvPr/>
        </p:nvSpPr>
        <p:spPr>
          <a:xfrm>
            <a:off x="1545466" y="4841245"/>
            <a:ext cx="5278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УРОВЕНЬ КОМПЕТЕНЦИИ РУКОВОДИТЕЛЯ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26A892-931F-493E-A6BE-B60840534386}"/>
              </a:ext>
            </a:extLst>
          </p:cNvPr>
          <p:cNvSpPr txBox="1"/>
          <p:nvPr/>
        </p:nvSpPr>
        <p:spPr>
          <a:xfrm>
            <a:off x="1545467" y="5487439"/>
            <a:ext cx="5157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РЕЗУЛЬТАТЫ УПРАВЛЕНЧЕСКОЙ ДЕЯТЕЛЬНОСТИ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4B5E959-F13B-4E8D-9DB2-C81210F9C56B}"/>
              </a:ext>
            </a:extLst>
          </p:cNvPr>
          <p:cNvCxnSpPr/>
          <p:nvPr/>
        </p:nvCxnSpPr>
        <p:spPr>
          <a:xfrm>
            <a:off x="2875508" y="5430034"/>
            <a:ext cx="24638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7752495-B0E8-427F-BE68-FCD019556DFD}"/>
              </a:ext>
            </a:extLst>
          </p:cNvPr>
          <p:cNvSpPr txBox="1"/>
          <p:nvPr/>
        </p:nvSpPr>
        <p:spPr>
          <a:xfrm>
            <a:off x="7721600" y="4856498"/>
            <a:ext cx="337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ФОРМУЛА</a:t>
            </a:r>
            <a:r>
              <a:rPr lang="ru-RU" sz="3200" b="1" dirty="0">
                <a:solidFill>
                  <a:srgbClr val="CBA662"/>
                </a:solidFill>
              </a:rPr>
              <a:t> </a:t>
            </a:r>
            <a:r>
              <a:rPr lang="ru-RU" sz="3200" b="1" dirty="0"/>
              <a:t>ЭФФЕКТИВНОСТИ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84307-5719-4CFE-B300-5A1B0BD58BD7}"/>
              </a:ext>
            </a:extLst>
          </p:cNvPr>
          <p:cNvSpPr txBox="1"/>
          <p:nvPr/>
        </p:nvSpPr>
        <p:spPr>
          <a:xfrm>
            <a:off x="7291576" y="5010386"/>
            <a:ext cx="43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=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F1CF593-7487-4413-9FC6-97E5E4991E2E}"/>
              </a:ext>
            </a:extLst>
          </p:cNvPr>
          <p:cNvSpPr/>
          <p:nvPr/>
        </p:nvSpPr>
        <p:spPr>
          <a:xfrm>
            <a:off x="1341688" y="4579894"/>
            <a:ext cx="10346545" cy="1730754"/>
          </a:xfrm>
          <a:prstGeom prst="roundRect">
            <a:avLst/>
          </a:prstGeom>
          <a:noFill/>
          <a:ln w="76200" cap="flat" cmpd="sng" algn="ctr">
            <a:solidFill>
              <a:srgbClr val="CBA66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92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B86946-573E-4030-8B2F-F2996F628A67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00" y="189000"/>
            <a:ext cx="11808000" cy="6480000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E7246C0A-7745-4958-ABC9-13C107C912C4}"/>
              </a:ext>
            </a:extLst>
          </p:cNvPr>
          <p:cNvSpPr/>
          <p:nvPr/>
        </p:nvSpPr>
        <p:spPr>
          <a:xfrm>
            <a:off x="2522338" y="2317996"/>
            <a:ext cx="6550087" cy="1899808"/>
          </a:xfrm>
          <a:custGeom>
            <a:avLst/>
            <a:gdLst/>
            <a:ahLst/>
            <a:cxnLst/>
            <a:rect l="l" t="t" r="r" b="b"/>
            <a:pathLst>
              <a:path w="5636259" h="1562100">
                <a:moveTo>
                  <a:pt x="4924171" y="12700"/>
                </a:moveTo>
                <a:lnTo>
                  <a:pt x="2615907" y="12700"/>
                </a:lnTo>
                <a:lnTo>
                  <a:pt x="2644498" y="0"/>
                </a:lnTo>
                <a:lnTo>
                  <a:pt x="4918316" y="0"/>
                </a:lnTo>
                <a:lnTo>
                  <a:pt x="4924171" y="12700"/>
                </a:lnTo>
                <a:close/>
              </a:path>
              <a:path w="5636259" h="1562100">
                <a:moveTo>
                  <a:pt x="5082136" y="12700"/>
                </a:moveTo>
                <a:lnTo>
                  <a:pt x="4935880" y="12700"/>
                </a:lnTo>
                <a:lnTo>
                  <a:pt x="4984264" y="0"/>
                </a:lnTo>
                <a:lnTo>
                  <a:pt x="5032922" y="0"/>
                </a:lnTo>
                <a:lnTo>
                  <a:pt x="5082136" y="12700"/>
                </a:lnTo>
                <a:close/>
              </a:path>
              <a:path w="5636259" h="1562100">
                <a:moveTo>
                  <a:pt x="2494763" y="25400"/>
                </a:moveTo>
                <a:lnTo>
                  <a:pt x="2361478" y="25400"/>
                </a:lnTo>
                <a:lnTo>
                  <a:pt x="2404960" y="12700"/>
                </a:lnTo>
                <a:lnTo>
                  <a:pt x="2435269" y="12700"/>
                </a:lnTo>
                <a:lnTo>
                  <a:pt x="2494763" y="25400"/>
                </a:lnTo>
                <a:close/>
              </a:path>
              <a:path w="5636259" h="1562100">
                <a:moveTo>
                  <a:pt x="5225897" y="50800"/>
                </a:moveTo>
                <a:lnTo>
                  <a:pt x="2062294" y="50800"/>
                </a:lnTo>
                <a:lnTo>
                  <a:pt x="2151363" y="38100"/>
                </a:lnTo>
                <a:lnTo>
                  <a:pt x="2275609" y="38100"/>
                </a:lnTo>
                <a:lnTo>
                  <a:pt x="2318543" y="25400"/>
                </a:lnTo>
                <a:lnTo>
                  <a:pt x="2494763" y="25400"/>
                </a:lnTo>
                <a:lnTo>
                  <a:pt x="2525064" y="12700"/>
                </a:lnTo>
                <a:lnTo>
                  <a:pt x="5155061" y="12700"/>
                </a:lnTo>
                <a:lnTo>
                  <a:pt x="5203027" y="38100"/>
                </a:lnTo>
                <a:lnTo>
                  <a:pt x="5225897" y="50800"/>
                </a:lnTo>
                <a:close/>
              </a:path>
              <a:path w="5636259" h="1562100">
                <a:moveTo>
                  <a:pt x="5231752" y="88900"/>
                </a:moveTo>
                <a:lnTo>
                  <a:pt x="4991544" y="88900"/>
                </a:lnTo>
                <a:lnTo>
                  <a:pt x="4991544" y="76200"/>
                </a:lnTo>
                <a:lnTo>
                  <a:pt x="4915047" y="76200"/>
                </a:lnTo>
                <a:lnTo>
                  <a:pt x="4875821" y="63500"/>
                </a:lnTo>
                <a:lnTo>
                  <a:pt x="1926015" y="63500"/>
                </a:lnTo>
                <a:lnTo>
                  <a:pt x="1987536" y="50800"/>
                </a:lnTo>
                <a:lnTo>
                  <a:pt x="5229694" y="50800"/>
                </a:lnTo>
                <a:lnTo>
                  <a:pt x="5232120" y="63500"/>
                </a:lnTo>
                <a:lnTo>
                  <a:pt x="5232898" y="76200"/>
                </a:lnTo>
                <a:lnTo>
                  <a:pt x="5231752" y="88900"/>
                </a:lnTo>
                <a:close/>
              </a:path>
              <a:path w="5636259" h="1562100">
                <a:moveTo>
                  <a:pt x="4828220" y="88900"/>
                </a:moveTo>
                <a:lnTo>
                  <a:pt x="1659075" y="88900"/>
                </a:lnTo>
                <a:lnTo>
                  <a:pt x="1706214" y="76200"/>
                </a:lnTo>
                <a:lnTo>
                  <a:pt x="1800437" y="76200"/>
                </a:lnTo>
                <a:lnTo>
                  <a:pt x="1847726" y="63500"/>
                </a:lnTo>
                <a:lnTo>
                  <a:pt x="4836312" y="63500"/>
                </a:lnTo>
                <a:lnTo>
                  <a:pt x="4828220" y="88900"/>
                </a:lnTo>
                <a:close/>
              </a:path>
              <a:path w="5636259" h="1562100">
                <a:moveTo>
                  <a:pt x="4831790" y="101600"/>
                </a:moveTo>
                <a:lnTo>
                  <a:pt x="1518094" y="101600"/>
                </a:lnTo>
                <a:lnTo>
                  <a:pt x="1564233" y="88900"/>
                </a:lnTo>
                <a:lnTo>
                  <a:pt x="4826438" y="88900"/>
                </a:lnTo>
                <a:lnTo>
                  <a:pt x="4831790" y="101600"/>
                </a:lnTo>
                <a:close/>
              </a:path>
              <a:path w="5636259" h="1562100">
                <a:moveTo>
                  <a:pt x="5220042" y="127000"/>
                </a:moveTo>
                <a:lnTo>
                  <a:pt x="1340143" y="127000"/>
                </a:lnTo>
                <a:lnTo>
                  <a:pt x="1379689" y="114300"/>
                </a:lnTo>
                <a:lnTo>
                  <a:pt x="1425821" y="114300"/>
                </a:lnTo>
                <a:lnTo>
                  <a:pt x="1471956" y="101600"/>
                </a:lnTo>
                <a:lnTo>
                  <a:pt x="4882411" y="101600"/>
                </a:lnTo>
                <a:lnTo>
                  <a:pt x="4919441" y="88900"/>
                </a:lnTo>
                <a:lnTo>
                  <a:pt x="5220046" y="88900"/>
                </a:lnTo>
                <a:lnTo>
                  <a:pt x="5219315" y="101600"/>
                </a:lnTo>
                <a:lnTo>
                  <a:pt x="5221876" y="114300"/>
                </a:lnTo>
                <a:lnTo>
                  <a:pt x="5220042" y="127000"/>
                </a:lnTo>
                <a:close/>
              </a:path>
              <a:path w="5636259" h="1562100">
                <a:moveTo>
                  <a:pt x="5495429" y="228600"/>
                </a:moveTo>
                <a:lnTo>
                  <a:pt x="1111402" y="228600"/>
                </a:lnTo>
                <a:lnTo>
                  <a:pt x="1161745" y="215900"/>
                </a:lnTo>
                <a:lnTo>
                  <a:pt x="1256652" y="215900"/>
                </a:lnTo>
                <a:lnTo>
                  <a:pt x="1259812" y="190500"/>
                </a:lnTo>
                <a:lnTo>
                  <a:pt x="1266542" y="165100"/>
                </a:lnTo>
                <a:lnTo>
                  <a:pt x="1279315" y="139700"/>
                </a:lnTo>
                <a:lnTo>
                  <a:pt x="1300606" y="127000"/>
                </a:lnTo>
                <a:lnTo>
                  <a:pt x="5263997" y="127000"/>
                </a:lnTo>
                <a:lnTo>
                  <a:pt x="5315442" y="139700"/>
                </a:lnTo>
                <a:lnTo>
                  <a:pt x="5367983" y="139700"/>
                </a:lnTo>
                <a:lnTo>
                  <a:pt x="5471960" y="165100"/>
                </a:lnTo>
                <a:lnTo>
                  <a:pt x="2788691" y="165100"/>
                </a:lnTo>
                <a:lnTo>
                  <a:pt x="2746540" y="177800"/>
                </a:lnTo>
                <a:lnTo>
                  <a:pt x="2662257" y="177800"/>
                </a:lnTo>
                <a:lnTo>
                  <a:pt x="2621749" y="190500"/>
                </a:lnTo>
                <a:lnTo>
                  <a:pt x="2621749" y="203200"/>
                </a:lnTo>
                <a:lnTo>
                  <a:pt x="5499588" y="203200"/>
                </a:lnTo>
                <a:lnTo>
                  <a:pt x="5495429" y="228600"/>
                </a:lnTo>
                <a:close/>
              </a:path>
              <a:path w="5636259" h="1562100">
                <a:moveTo>
                  <a:pt x="5499588" y="203200"/>
                </a:moveTo>
                <a:lnTo>
                  <a:pt x="2624683" y="203200"/>
                </a:lnTo>
                <a:lnTo>
                  <a:pt x="2666385" y="190500"/>
                </a:lnTo>
                <a:lnTo>
                  <a:pt x="2748668" y="190500"/>
                </a:lnTo>
                <a:lnTo>
                  <a:pt x="2788691" y="177800"/>
                </a:lnTo>
                <a:lnTo>
                  <a:pt x="2788691" y="165100"/>
                </a:lnTo>
                <a:lnTo>
                  <a:pt x="5471960" y="165100"/>
                </a:lnTo>
                <a:lnTo>
                  <a:pt x="5489232" y="177800"/>
                </a:lnTo>
                <a:lnTo>
                  <a:pt x="5497982" y="190500"/>
                </a:lnTo>
                <a:lnTo>
                  <a:pt x="5499588" y="203200"/>
                </a:lnTo>
                <a:close/>
              </a:path>
              <a:path w="5636259" h="1562100">
                <a:moveTo>
                  <a:pt x="5433910" y="876300"/>
                </a:moveTo>
                <a:lnTo>
                  <a:pt x="225963" y="876300"/>
                </a:lnTo>
                <a:lnTo>
                  <a:pt x="219671" y="863600"/>
                </a:lnTo>
                <a:lnTo>
                  <a:pt x="166231" y="863600"/>
                </a:lnTo>
                <a:lnTo>
                  <a:pt x="117182" y="838200"/>
                </a:lnTo>
                <a:lnTo>
                  <a:pt x="102316" y="800100"/>
                </a:lnTo>
                <a:lnTo>
                  <a:pt x="102488" y="787400"/>
                </a:lnTo>
                <a:lnTo>
                  <a:pt x="112583" y="774700"/>
                </a:lnTo>
                <a:lnTo>
                  <a:pt x="123761" y="749300"/>
                </a:lnTo>
                <a:lnTo>
                  <a:pt x="140425" y="736600"/>
                </a:lnTo>
                <a:lnTo>
                  <a:pt x="166979" y="723900"/>
                </a:lnTo>
                <a:lnTo>
                  <a:pt x="188519" y="711200"/>
                </a:lnTo>
                <a:lnTo>
                  <a:pt x="196615" y="698500"/>
                </a:lnTo>
                <a:lnTo>
                  <a:pt x="192089" y="698500"/>
                </a:lnTo>
                <a:lnTo>
                  <a:pt x="175767" y="673100"/>
                </a:lnTo>
                <a:lnTo>
                  <a:pt x="170598" y="660400"/>
                </a:lnTo>
                <a:lnTo>
                  <a:pt x="171740" y="647700"/>
                </a:lnTo>
                <a:lnTo>
                  <a:pt x="177823" y="622300"/>
                </a:lnTo>
                <a:lnTo>
                  <a:pt x="187477" y="609600"/>
                </a:lnTo>
                <a:lnTo>
                  <a:pt x="204352" y="609600"/>
                </a:lnTo>
                <a:lnTo>
                  <a:pt x="213817" y="596900"/>
                </a:lnTo>
                <a:lnTo>
                  <a:pt x="195661" y="584200"/>
                </a:lnTo>
                <a:lnTo>
                  <a:pt x="180517" y="584200"/>
                </a:lnTo>
                <a:lnTo>
                  <a:pt x="168107" y="571500"/>
                </a:lnTo>
                <a:lnTo>
                  <a:pt x="158153" y="571500"/>
                </a:lnTo>
                <a:lnTo>
                  <a:pt x="158107" y="558800"/>
                </a:lnTo>
                <a:lnTo>
                  <a:pt x="157787" y="546100"/>
                </a:lnTo>
                <a:lnTo>
                  <a:pt x="156920" y="533400"/>
                </a:lnTo>
                <a:lnTo>
                  <a:pt x="155232" y="520700"/>
                </a:lnTo>
                <a:lnTo>
                  <a:pt x="181473" y="508000"/>
                </a:lnTo>
                <a:lnTo>
                  <a:pt x="211277" y="495300"/>
                </a:lnTo>
                <a:lnTo>
                  <a:pt x="243814" y="495300"/>
                </a:lnTo>
                <a:lnTo>
                  <a:pt x="278256" y="482600"/>
                </a:lnTo>
                <a:lnTo>
                  <a:pt x="317806" y="482600"/>
                </a:lnTo>
                <a:lnTo>
                  <a:pt x="357358" y="469900"/>
                </a:lnTo>
                <a:lnTo>
                  <a:pt x="396911" y="469900"/>
                </a:lnTo>
                <a:lnTo>
                  <a:pt x="436460" y="457200"/>
                </a:lnTo>
                <a:lnTo>
                  <a:pt x="494317" y="431800"/>
                </a:lnTo>
                <a:lnTo>
                  <a:pt x="579983" y="431800"/>
                </a:lnTo>
                <a:lnTo>
                  <a:pt x="518464" y="393700"/>
                </a:lnTo>
                <a:lnTo>
                  <a:pt x="501998" y="381000"/>
                </a:lnTo>
                <a:lnTo>
                  <a:pt x="496509" y="355600"/>
                </a:lnTo>
                <a:lnTo>
                  <a:pt x="501998" y="342900"/>
                </a:lnTo>
                <a:lnTo>
                  <a:pt x="518464" y="330200"/>
                </a:lnTo>
                <a:lnTo>
                  <a:pt x="545852" y="317500"/>
                </a:lnTo>
                <a:lnTo>
                  <a:pt x="574879" y="304800"/>
                </a:lnTo>
                <a:lnTo>
                  <a:pt x="604995" y="292100"/>
                </a:lnTo>
                <a:lnTo>
                  <a:pt x="635647" y="292100"/>
                </a:lnTo>
                <a:lnTo>
                  <a:pt x="677393" y="279400"/>
                </a:lnTo>
                <a:lnTo>
                  <a:pt x="760881" y="279400"/>
                </a:lnTo>
                <a:lnTo>
                  <a:pt x="802627" y="266700"/>
                </a:lnTo>
                <a:lnTo>
                  <a:pt x="846568" y="254000"/>
                </a:lnTo>
                <a:lnTo>
                  <a:pt x="934454" y="241300"/>
                </a:lnTo>
                <a:lnTo>
                  <a:pt x="978395" y="241300"/>
                </a:lnTo>
                <a:lnTo>
                  <a:pt x="1004793" y="228600"/>
                </a:lnTo>
                <a:lnTo>
                  <a:pt x="5492842" y="228600"/>
                </a:lnTo>
                <a:lnTo>
                  <a:pt x="5490267" y="241300"/>
                </a:lnTo>
                <a:lnTo>
                  <a:pt x="5488796" y="254000"/>
                </a:lnTo>
                <a:lnTo>
                  <a:pt x="5489524" y="254000"/>
                </a:lnTo>
                <a:lnTo>
                  <a:pt x="5490141" y="279400"/>
                </a:lnTo>
                <a:lnTo>
                  <a:pt x="5483325" y="304800"/>
                </a:lnTo>
                <a:lnTo>
                  <a:pt x="5469362" y="317500"/>
                </a:lnTo>
                <a:lnTo>
                  <a:pt x="5337225" y="317500"/>
                </a:lnTo>
                <a:lnTo>
                  <a:pt x="5337225" y="330200"/>
                </a:lnTo>
                <a:lnTo>
                  <a:pt x="5419255" y="355600"/>
                </a:lnTo>
                <a:lnTo>
                  <a:pt x="3600341" y="355600"/>
                </a:lnTo>
                <a:lnTo>
                  <a:pt x="3552148" y="368300"/>
                </a:lnTo>
                <a:lnTo>
                  <a:pt x="3456584" y="368300"/>
                </a:lnTo>
                <a:lnTo>
                  <a:pt x="3456584" y="381000"/>
                </a:lnTo>
                <a:lnTo>
                  <a:pt x="5600847" y="381000"/>
                </a:lnTo>
                <a:lnTo>
                  <a:pt x="5606429" y="393700"/>
                </a:lnTo>
                <a:lnTo>
                  <a:pt x="5612561" y="406400"/>
                </a:lnTo>
                <a:lnTo>
                  <a:pt x="5603960" y="406400"/>
                </a:lnTo>
                <a:lnTo>
                  <a:pt x="5605246" y="419100"/>
                </a:lnTo>
                <a:lnTo>
                  <a:pt x="5610933" y="419100"/>
                </a:lnTo>
                <a:lnTo>
                  <a:pt x="5615533" y="431800"/>
                </a:lnTo>
                <a:lnTo>
                  <a:pt x="5622027" y="457200"/>
                </a:lnTo>
                <a:lnTo>
                  <a:pt x="5630167" y="469900"/>
                </a:lnTo>
                <a:lnTo>
                  <a:pt x="5636111" y="495300"/>
                </a:lnTo>
                <a:lnTo>
                  <a:pt x="5636018" y="508000"/>
                </a:lnTo>
                <a:lnTo>
                  <a:pt x="5627324" y="533400"/>
                </a:lnTo>
                <a:lnTo>
                  <a:pt x="5614777" y="558800"/>
                </a:lnTo>
                <a:lnTo>
                  <a:pt x="5598935" y="584200"/>
                </a:lnTo>
                <a:lnTo>
                  <a:pt x="5580354" y="596900"/>
                </a:lnTo>
                <a:lnTo>
                  <a:pt x="5548680" y="622300"/>
                </a:lnTo>
                <a:lnTo>
                  <a:pt x="5483149" y="647700"/>
                </a:lnTo>
                <a:lnTo>
                  <a:pt x="5451475" y="660400"/>
                </a:lnTo>
                <a:lnTo>
                  <a:pt x="5461349" y="660400"/>
                </a:lnTo>
                <a:lnTo>
                  <a:pt x="5469170" y="673100"/>
                </a:lnTo>
                <a:lnTo>
                  <a:pt x="5501764" y="673100"/>
                </a:lnTo>
                <a:lnTo>
                  <a:pt x="5519934" y="685800"/>
                </a:lnTo>
                <a:lnTo>
                  <a:pt x="5530960" y="698500"/>
                </a:lnTo>
                <a:lnTo>
                  <a:pt x="5533478" y="723900"/>
                </a:lnTo>
                <a:lnTo>
                  <a:pt x="5527990" y="736600"/>
                </a:lnTo>
                <a:lnTo>
                  <a:pt x="5513716" y="749300"/>
                </a:lnTo>
                <a:lnTo>
                  <a:pt x="5493943" y="762000"/>
                </a:lnTo>
                <a:lnTo>
                  <a:pt x="5454397" y="762000"/>
                </a:lnTo>
                <a:lnTo>
                  <a:pt x="5445619" y="774700"/>
                </a:lnTo>
                <a:lnTo>
                  <a:pt x="5436844" y="774700"/>
                </a:lnTo>
                <a:lnTo>
                  <a:pt x="5459433" y="800100"/>
                </a:lnTo>
                <a:lnTo>
                  <a:pt x="5466110" y="825500"/>
                </a:lnTo>
                <a:lnTo>
                  <a:pt x="5457420" y="850900"/>
                </a:lnTo>
                <a:lnTo>
                  <a:pt x="5433910" y="876300"/>
                </a:lnTo>
                <a:close/>
              </a:path>
              <a:path w="5636259" h="1562100">
                <a:moveTo>
                  <a:pt x="5589143" y="381000"/>
                </a:moveTo>
                <a:lnTo>
                  <a:pt x="3601573" y="381000"/>
                </a:lnTo>
                <a:lnTo>
                  <a:pt x="3649903" y="368300"/>
                </a:lnTo>
                <a:lnTo>
                  <a:pt x="3600341" y="355600"/>
                </a:lnTo>
                <a:lnTo>
                  <a:pt x="5459994" y="355600"/>
                </a:lnTo>
                <a:lnTo>
                  <a:pt x="5501284" y="368300"/>
                </a:lnTo>
                <a:lnTo>
                  <a:pt x="5567181" y="368300"/>
                </a:lnTo>
                <a:lnTo>
                  <a:pt x="5589143" y="381000"/>
                </a:lnTo>
                <a:close/>
              </a:path>
              <a:path w="5636259" h="1562100">
                <a:moveTo>
                  <a:pt x="5413375" y="889000"/>
                </a:moveTo>
                <a:lnTo>
                  <a:pt x="251917" y="889000"/>
                </a:lnTo>
                <a:lnTo>
                  <a:pt x="240710" y="876300"/>
                </a:lnTo>
                <a:lnTo>
                  <a:pt x="5419229" y="876300"/>
                </a:lnTo>
                <a:lnTo>
                  <a:pt x="5413375" y="889000"/>
                </a:lnTo>
                <a:close/>
              </a:path>
              <a:path w="5636259" h="1562100">
                <a:moveTo>
                  <a:pt x="5263997" y="901700"/>
                </a:moveTo>
                <a:lnTo>
                  <a:pt x="182713" y="901700"/>
                </a:lnTo>
                <a:lnTo>
                  <a:pt x="202842" y="889000"/>
                </a:lnTo>
                <a:lnTo>
                  <a:pt x="5266931" y="889000"/>
                </a:lnTo>
                <a:lnTo>
                  <a:pt x="5263997" y="901700"/>
                </a:lnTo>
                <a:close/>
              </a:path>
              <a:path w="5636259" h="1562100">
                <a:moveTo>
                  <a:pt x="5492496" y="965200"/>
                </a:moveTo>
                <a:lnTo>
                  <a:pt x="49809" y="965200"/>
                </a:lnTo>
                <a:lnTo>
                  <a:pt x="81693" y="952500"/>
                </a:lnTo>
                <a:lnTo>
                  <a:pt x="111671" y="939800"/>
                </a:lnTo>
                <a:lnTo>
                  <a:pt x="140009" y="927100"/>
                </a:lnTo>
                <a:lnTo>
                  <a:pt x="166979" y="901700"/>
                </a:lnTo>
                <a:lnTo>
                  <a:pt x="5358831" y="901700"/>
                </a:lnTo>
                <a:lnTo>
                  <a:pt x="5405290" y="914400"/>
                </a:lnTo>
                <a:lnTo>
                  <a:pt x="5451475" y="914400"/>
                </a:lnTo>
                <a:lnTo>
                  <a:pt x="5464053" y="927100"/>
                </a:lnTo>
                <a:lnTo>
                  <a:pt x="5475262" y="927100"/>
                </a:lnTo>
                <a:lnTo>
                  <a:pt x="5484832" y="939800"/>
                </a:lnTo>
                <a:lnTo>
                  <a:pt x="5492496" y="965200"/>
                </a:lnTo>
                <a:close/>
              </a:path>
              <a:path w="5636259" h="1562100">
                <a:moveTo>
                  <a:pt x="5341247" y="1054100"/>
                </a:moveTo>
                <a:lnTo>
                  <a:pt x="64893" y="1054100"/>
                </a:lnTo>
                <a:lnTo>
                  <a:pt x="40271" y="1041400"/>
                </a:lnTo>
                <a:lnTo>
                  <a:pt x="21135" y="1016000"/>
                </a:lnTo>
                <a:lnTo>
                  <a:pt x="14630" y="1003300"/>
                </a:lnTo>
                <a:lnTo>
                  <a:pt x="19300" y="990600"/>
                </a:lnTo>
                <a:lnTo>
                  <a:pt x="27814" y="977900"/>
                </a:lnTo>
                <a:lnTo>
                  <a:pt x="38531" y="965200"/>
                </a:lnTo>
                <a:lnTo>
                  <a:pt x="5492629" y="965200"/>
                </a:lnTo>
                <a:lnTo>
                  <a:pt x="5489186" y="977900"/>
                </a:lnTo>
                <a:lnTo>
                  <a:pt x="5482996" y="990600"/>
                </a:lnTo>
                <a:lnTo>
                  <a:pt x="2311166" y="990600"/>
                </a:lnTo>
                <a:lnTo>
                  <a:pt x="2258121" y="1003300"/>
                </a:lnTo>
                <a:lnTo>
                  <a:pt x="2204532" y="1003300"/>
                </a:lnTo>
                <a:lnTo>
                  <a:pt x="2150122" y="1016000"/>
                </a:lnTo>
                <a:lnTo>
                  <a:pt x="2150122" y="1028700"/>
                </a:lnTo>
                <a:lnTo>
                  <a:pt x="2073973" y="1028700"/>
                </a:lnTo>
                <a:lnTo>
                  <a:pt x="2012454" y="1041400"/>
                </a:lnTo>
                <a:lnTo>
                  <a:pt x="5330632" y="1041400"/>
                </a:lnTo>
                <a:lnTo>
                  <a:pt x="5341247" y="1054100"/>
                </a:lnTo>
                <a:close/>
              </a:path>
              <a:path w="5636259" h="1562100">
                <a:moveTo>
                  <a:pt x="5421342" y="1028700"/>
                </a:moveTo>
                <a:lnTo>
                  <a:pt x="2150122" y="1028700"/>
                </a:lnTo>
                <a:lnTo>
                  <a:pt x="2204578" y="1016000"/>
                </a:lnTo>
                <a:lnTo>
                  <a:pt x="2312398" y="1003300"/>
                </a:lnTo>
                <a:lnTo>
                  <a:pt x="2366860" y="1003300"/>
                </a:lnTo>
                <a:lnTo>
                  <a:pt x="2366860" y="990600"/>
                </a:lnTo>
                <a:lnTo>
                  <a:pt x="5482996" y="990600"/>
                </a:lnTo>
                <a:lnTo>
                  <a:pt x="5474893" y="1003300"/>
                </a:lnTo>
                <a:lnTo>
                  <a:pt x="5458875" y="1016000"/>
                </a:lnTo>
                <a:lnTo>
                  <a:pt x="5441205" y="1016000"/>
                </a:lnTo>
                <a:lnTo>
                  <a:pt x="5421342" y="1028700"/>
                </a:lnTo>
                <a:close/>
              </a:path>
              <a:path w="5636259" h="1562100">
                <a:moveTo>
                  <a:pt x="5304980" y="1041400"/>
                </a:moveTo>
                <a:lnTo>
                  <a:pt x="2111302" y="1041400"/>
                </a:lnTo>
                <a:lnTo>
                  <a:pt x="2144268" y="1028700"/>
                </a:lnTo>
                <a:lnTo>
                  <a:pt x="5319367" y="1028700"/>
                </a:lnTo>
                <a:lnTo>
                  <a:pt x="5304980" y="1041400"/>
                </a:lnTo>
                <a:close/>
              </a:path>
              <a:path w="5636259" h="1562100">
                <a:moveTo>
                  <a:pt x="5366499" y="1244600"/>
                </a:moveTo>
                <a:lnTo>
                  <a:pt x="5348197" y="1244600"/>
                </a:lnTo>
                <a:lnTo>
                  <a:pt x="5342067" y="1231900"/>
                </a:lnTo>
                <a:lnTo>
                  <a:pt x="102653" y="1231900"/>
                </a:lnTo>
                <a:lnTo>
                  <a:pt x="111328" y="1219200"/>
                </a:lnTo>
                <a:lnTo>
                  <a:pt x="76149" y="1206500"/>
                </a:lnTo>
                <a:lnTo>
                  <a:pt x="56432" y="1193800"/>
                </a:lnTo>
                <a:lnTo>
                  <a:pt x="36979" y="1193800"/>
                </a:lnTo>
                <a:lnTo>
                  <a:pt x="0" y="1181100"/>
                </a:lnTo>
                <a:lnTo>
                  <a:pt x="9563" y="1143000"/>
                </a:lnTo>
                <a:lnTo>
                  <a:pt x="30389" y="1117600"/>
                </a:lnTo>
                <a:lnTo>
                  <a:pt x="57251" y="1104900"/>
                </a:lnTo>
                <a:lnTo>
                  <a:pt x="84924" y="1092200"/>
                </a:lnTo>
                <a:lnTo>
                  <a:pt x="105723" y="1079500"/>
                </a:lnTo>
                <a:lnTo>
                  <a:pt x="128155" y="1079500"/>
                </a:lnTo>
                <a:lnTo>
                  <a:pt x="151683" y="1066800"/>
                </a:lnTo>
                <a:lnTo>
                  <a:pt x="175767" y="1054100"/>
                </a:lnTo>
                <a:lnTo>
                  <a:pt x="5388942" y="1054100"/>
                </a:lnTo>
                <a:lnTo>
                  <a:pt x="5401665" y="1066800"/>
                </a:lnTo>
                <a:lnTo>
                  <a:pt x="5483050" y="1066800"/>
                </a:lnTo>
                <a:lnTo>
                  <a:pt x="5501284" y="1092200"/>
                </a:lnTo>
                <a:lnTo>
                  <a:pt x="5510060" y="1092200"/>
                </a:lnTo>
                <a:lnTo>
                  <a:pt x="5518848" y="1104900"/>
                </a:lnTo>
                <a:lnTo>
                  <a:pt x="5502373" y="1104900"/>
                </a:lnTo>
                <a:lnTo>
                  <a:pt x="5493713" y="1117600"/>
                </a:lnTo>
                <a:lnTo>
                  <a:pt x="5492480" y="1117600"/>
                </a:lnTo>
                <a:lnTo>
                  <a:pt x="5510065" y="1130300"/>
                </a:lnTo>
                <a:lnTo>
                  <a:pt x="5518848" y="1143000"/>
                </a:lnTo>
                <a:lnTo>
                  <a:pt x="5471611" y="1168400"/>
                </a:lnTo>
                <a:lnTo>
                  <a:pt x="5422180" y="1181100"/>
                </a:lnTo>
                <a:lnTo>
                  <a:pt x="5316740" y="1181100"/>
                </a:lnTo>
                <a:lnTo>
                  <a:pt x="5329450" y="1193800"/>
                </a:lnTo>
                <a:lnTo>
                  <a:pt x="5341615" y="1206500"/>
                </a:lnTo>
                <a:lnTo>
                  <a:pt x="5353782" y="1231900"/>
                </a:lnTo>
                <a:lnTo>
                  <a:pt x="5366499" y="1244600"/>
                </a:lnTo>
                <a:close/>
              </a:path>
              <a:path w="5636259" h="1562100">
                <a:moveTo>
                  <a:pt x="5483050" y="1066800"/>
                </a:moveTo>
                <a:lnTo>
                  <a:pt x="5416296" y="1066800"/>
                </a:lnTo>
                <a:lnTo>
                  <a:pt x="5441116" y="1054100"/>
                </a:lnTo>
                <a:lnTo>
                  <a:pt x="5463181" y="1054100"/>
                </a:lnTo>
                <a:lnTo>
                  <a:pt x="5483050" y="1066800"/>
                </a:lnTo>
                <a:close/>
              </a:path>
              <a:path w="5636259" h="1562100">
                <a:moveTo>
                  <a:pt x="5338180" y="1244600"/>
                </a:moveTo>
                <a:lnTo>
                  <a:pt x="84924" y="1244600"/>
                </a:lnTo>
                <a:lnTo>
                  <a:pt x="88634" y="1231900"/>
                </a:lnTo>
                <a:lnTo>
                  <a:pt x="5334292" y="1231900"/>
                </a:lnTo>
                <a:lnTo>
                  <a:pt x="5338180" y="1244600"/>
                </a:lnTo>
                <a:close/>
              </a:path>
              <a:path w="5636259" h="1562100">
                <a:moveTo>
                  <a:pt x="5067744" y="1295400"/>
                </a:moveTo>
                <a:lnTo>
                  <a:pt x="68100" y="1295400"/>
                </a:lnTo>
                <a:lnTo>
                  <a:pt x="61147" y="1282700"/>
                </a:lnTo>
                <a:lnTo>
                  <a:pt x="58585" y="1282700"/>
                </a:lnTo>
                <a:lnTo>
                  <a:pt x="63525" y="1270000"/>
                </a:lnTo>
                <a:lnTo>
                  <a:pt x="69564" y="1257300"/>
                </a:lnTo>
                <a:lnTo>
                  <a:pt x="76698" y="1244600"/>
                </a:lnTo>
                <a:lnTo>
                  <a:pt x="5341246" y="1244600"/>
                </a:lnTo>
                <a:lnTo>
                  <a:pt x="5343762" y="1257300"/>
                </a:lnTo>
                <a:lnTo>
                  <a:pt x="5330079" y="1257300"/>
                </a:lnTo>
                <a:lnTo>
                  <a:pt x="5313049" y="1270000"/>
                </a:lnTo>
                <a:lnTo>
                  <a:pt x="5197058" y="1270000"/>
                </a:lnTo>
                <a:lnTo>
                  <a:pt x="5111219" y="1282700"/>
                </a:lnTo>
                <a:lnTo>
                  <a:pt x="5067744" y="1295400"/>
                </a:lnTo>
                <a:close/>
              </a:path>
              <a:path w="5636259" h="1562100">
                <a:moveTo>
                  <a:pt x="160002" y="1320800"/>
                </a:moveTo>
                <a:lnTo>
                  <a:pt x="112034" y="1320800"/>
                </a:lnTo>
                <a:lnTo>
                  <a:pt x="90779" y="1308100"/>
                </a:lnTo>
                <a:lnTo>
                  <a:pt x="78344" y="1295400"/>
                </a:lnTo>
                <a:lnTo>
                  <a:pt x="4855343" y="1295400"/>
                </a:lnTo>
                <a:lnTo>
                  <a:pt x="4844366" y="1308100"/>
                </a:lnTo>
                <a:lnTo>
                  <a:pt x="184543" y="1308100"/>
                </a:lnTo>
                <a:lnTo>
                  <a:pt x="160002" y="1320800"/>
                </a:lnTo>
                <a:close/>
              </a:path>
              <a:path w="5636259" h="1562100">
                <a:moveTo>
                  <a:pt x="1267198" y="1511300"/>
                </a:moveTo>
                <a:lnTo>
                  <a:pt x="288524" y="1511300"/>
                </a:lnTo>
                <a:lnTo>
                  <a:pt x="280733" y="1498600"/>
                </a:lnTo>
                <a:lnTo>
                  <a:pt x="272402" y="1485900"/>
                </a:lnTo>
                <a:lnTo>
                  <a:pt x="195610" y="1422400"/>
                </a:lnTo>
                <a:lnTo>
                  <a:pt x="180881" y="1409700"/>
                </a:lnTo>
                <a:lnTo>
                  <a:pt x="167240" y="1397000"/>
                </a:lnTo>
                <a:lnTo>
                  <a:pt x="155232" y="1384300"/>
                </a:lnTo>
                <a:lnTo>
                  <a:pt x="163533" y="1371600"/>
                </a:lnTo>
                <a:lnTo>
                  <a:pt x="171002" y="1346200"/>
                </a:lnTo>
                <a:lnTo>
                  <a:pt x="177913" y="1333500"/>
                </a:lnTo>
                <a:lnTo>
                  <a:pt x="184543" y="1308100"/>
                </a:lnTo>
                <a:lnTo>
                  <a:pt x="4833391" y="1308100"/>
                </a:lnTo>
                <a:lnTo>
                  <a:pt x="4834067" y="1333500"/>
                </a:lnTo>
                <a:lnTo>
                  <a:pt x="4379315" y="1333500"/>
                </a:lnTo>
                <a:lnTo>
                  <a:pt x="4370539" y="1346200"/>
                </a:lnTo>
                <a:lnTo>
                  <a:pt x="3296572" y="1346200"/>
                </a:lnTo>
                <a:lnTo>
                  <a:pt x="3260727" y="1358900"/>
                </a:lnTo>
                <a:lnTo>
                  <a:pt x="3021907" y="1358900"/>
                </a:lnTo>
                <a:lnTo>
                  <a:pt x="2993771" y="1371600"/>
                </a:lnTo>
                <a:lnTo>
                  <a:pt x="2768658" y="1371600"/>
                </a:lnTo>
                <a:lnTo>
                  <a:pt x="2753111" y="1384300"/>
                </a:lnTo>
                <a:lnTo>
                  <a:pt x="2538470" y="1384300"/>
                </a:lnTo>
                <a:lnTo>
                  <a:pt x="2495791" y="1397000"/>
                </a:lnTo>
                <a:lnTo>
                  <a:pt x="2408855" y="1397000"/>
                </a:lnTo>
                <a:lnTo>
                  <a:pt x="2381542" y="1409700"/>
                </a:lnTo>
                <a:lnTo>
                  <a:pt x="2221879" y="1409700"/>
                </a:lnTo>
                <a:lnTo>
                  <a:pt x="2172788" y="1422400"/>
                </a:lnTo>
                <a:lnTo>
                  <a:pt x="2123539" y="1422400"/>
                </a:lnTo>
                <a:lnTo>
                  <a:pt x="2073973" y="1435100"/>
                </a:lnTo>
                <a:lnTo>
                  <a:pt x="1963800" y="1435100"/>
                </a:lnTo>
                <a:lnTo>
                  <a:pt x="1918349" y="1447800"/>
                </a:lnTo>
                <a:lnTo>
                  <a:pt x="1813470" y="1447800"/>
                </a:lnTo>
                <a:lnTo>
                  <a:pt x="1801153" y="1460500"/>
                </a:lnTo>
                <a:lnTo>
                  <a:pt x="1660918" y="1460500"/>
                </a:lnTo>
                <a:lnTo>
                  <a:pt x="1660918" y="1473200"/>
                </a:lnTo>
                <a:lnTo>
                  <a:pt x="1453297" y="1473200"/>
                </a:lnTo>
                <a:lnTo>
                  <a:pt x="1405833" y="1485900"/>
                </a:lnTo>
                <a:lnTo>
                  <a:pt x="1328439" y="1485900"/>
                </a:lnTo>
                <a:lnTo>
                  <a:pt x="1313057" y="1498600"/>
                </a:lnTo>
                <a:lnTo>
                  <a:pt x="1287161" y="1498600"/>
                </a:lnTo>
                <a:lnTo>
                  <a:pt x="1267198" y="1511300"/>
                </a:lnTo>
                <a:close/>
              </a:path>
              <a:path w="5636259" h="1562100">
                <a:moveTo>
                  <a:pt x="4802478" y="1358900"/>
                </a:moveTo>
                <a:lnTo>
                  <a:pt x="4558004" y="1358900"/>
                </a:lnTo>
                <a:lnTo>
                  <a:pt x="4536048" y="1346200"/>
                </a:lnTo>
                <a:lnTo>
                  <a:pt x="4382249" y="1346200"/>
                </a:lnTo>
                <a:lnTo>
                  <a:pt x="4379315" y="1333500"/>
                </a:lnTo>
                <a:lnTo>
                  <a:pt x="4834067" y="1333500"/>
                </a:lnTo>
                <a:lnTo>
                  <a:pt x="4823486" y="1346200"/>
                </a:lnTo>
                <a:lnTo>
                  <a:pt x="4802478" y="1358900"/>
                </a:lnTo>
                <a:close/>
              </a:path>
              <a:path w="5636259" h="1562100">
                <a:moveTo>
                  <a:pt x="3447819" y="1358900"/>
                </a:moveTo>
                <a:lnTo>
                  <a:pt x="3365792" y="1358900"/>
                </a:lnTo>
                <a:lnTo>
                  <a:pt x="3331867" y="1346200"/>
                </a:lnTo>
                <a:lnTo>
                  <a:pt x="3488544" y="1346200"/>
                </a:lnTo>
                <a:lnTo>
                  <a:pt x="3447819" y="1358900"/>
                </a:lnTo>
                <a:close/>
              </a:path>
              <a:path w="5636259" h="1562100">
                <a:moveTo>
                  <a:pt x="3566804" y="1358900"/>
                </a:moveTo>
                <a:lnTo>
                  <a:pt x="3529799" y="1358900"/>
                </a:lnTo>
                <a:lnTo>
                  <a:pt x="3488544" y="1346200"/>
                </a:lnTo>
                <a:lnTo>
                  <a:pt x="3586260" y="1346200"/>
                </a:lnTo>
                <a:lnTo>
                  <a:pt x="3566804" y="1358900"/>
                </a:lnTo>
                <a:close/>
              </a:path>
              <a:path w="5636259" h="1562100">
                <a:moveTo>
                  <a:pt x="3723182" y="1358900"/>
                </a:moveTo>
                <a:lnTo>
                  <a:pt x="3694562" y="1346200"/>
                </a:lnTo>
                <a:lnTo>
                  <a:pt x="3749580" y="1346200"/>
                </a:lnTo>
                <a:lnTo>
                  <a:pt x="3723182" y="1358900"/>
                </a:lnTo>
                <a:close/>
              </a:path>
              <a:path w="5636259" h="1562100">
                <a:moveTo>
                  <a:pt x="3909167" y="1358900"/>
                </a:moveTo>
                <a:lnTo>
                  <a:pt x="3831526" y="1358900"/>
                </a:lnTo>
                <a:lnTo>
                  <a:pt x="3803485" y="1346200"/>
                </a:lnTo>
                <a:lnTo>
                  <a:pt x="3947712" y="1346200"/>
                </a:lnTo>
                <a:lnTo>
                  <a:pt x="3909167" y="1358900"/>
                </a:lnTo>
                <a:close/>
              </a:path>
              <a:path w="5636259" h="1562100">
                <a:moveTo>
                  <a:pt x="4282289" y="1358900"/>
                </a:moveTo>
                <a:lnTo>
                  <a:pt x="4127398" y="1358900"/>
                </a:lnTo>
                <a:lnTo>
                  <a:pt x="4103700" y="1346200"/>
                </a:lnTo>
                <a:lnTo>
                  <a:pt x="4323349" y="1346200"/>
                </a:lnTo>
                <a:lnTo>
                  <a:pt x="4282289" y="1358900"/>
                </a:lnTo>
                <a:close/>
              </a:path>
              <a:path w="5636259" h="1562100">
                <a:moveTo>
                  <a:pt x="4514080" y="1358900"/>
                </a:moveTo>
                <a:lnTo>
                  <a:pt x="4470146" y="1358900"/>
                </a:lnTo>
                <a:lnTo>
                  <a:pt x="4447757" y="1346200"/>
                </a:lnTo>
                <a:lnTo>
                  <a:pt x="4536048" y="1346200"/>
                </a:lnTo>
                <a:lnTo>
                  <a:pt x="4514080" y="1358900"/>
                </a:lnTo>
                <a:close/>
              </a:path>
              <a:path w="5636259" h="1562100">
                <a:moveTo>
                  <a:pt x="1872348" y="1460500"/>
                </a:moveTo>
                <a:lnTo>
                  <a:pt x="1824977" y="1447800"/>
                </a:lnTo>
                <a:lnTo>
                  <a:pt x="1918349" y="1447800"/>
                </a:lnTo>
                <a:lnTo>
                  <a:pt x="1872348" y="1460500"/>
                </a:lnTo>
                <a:close/>
              </a:path>
              <a:path w="5636259" h="1562100">
                <a:moveTo>
                  <a:pt x="864867" y="1549400"/>
                </a:moveTo>
                <a:lnTo>
                  <a:pt x="395458" y="1549400"/>
                </a:lnTo>
                <a:lnTo>
                  <a:pt x="304647" y="1524000"/>
                </a:lnTo>
                <a:lnTo>
                  <a:pt x="296316" y="1511300"/>
                </a:lnTo>
                <a:lnTo>
                  <a:pt x="1056006" y="1511300"/>
                </a:lnTo>
                <a:lnTo>
                  <a:pt x="1036229" y="1524000"/>
                </a:lnTo>
                <a:lnTo>
                  <a:pt x="1016444" y="1524000"/>
                </a:lnTo>
                <a:lnTo>
                  <a:pt x="924186" y="1536700"/>
                </a:lnTo>
                <a:lnTo>
                  <a:pt x="893419" y="1536700"/>
                </a:lnTo>
                <a:lnTo>
                  <a:pt x="864867" y="1549400"/>
                </a:lnTo>
                <a:close/>
              </a:path>
              <a:path w="5636259" h="1562100">
                <a:moveTo>
                  <a:pt x="1119273" y="1524000"/>
                </a:moveTo>
                <a:lnTo>
                  <a:pt x="1095578" y="1511300"/>
                </a:lnTo>
                <a:lnTo>
                  <a:pt x="1142428" y="1511300"/>
                </a:lnTo>
                <a:lnTo>
                  <a:pt x="1119273" y="1524000"/>
                </a:lnTo>
                <a:close/>
              </a:path>
              <a:path w="5636259" h="1562100">
                <a:moveTo>
                  <a:pt x="1189278" y="1524000"/>
                </a:moveTo>
                <a:lnTo>
                  <a:pt x="1165583" y="1511300"/>
                </a:lnTo>
                <a:lnTo>
                  <a:pt x="1195133" y="1511300"/>
                </a:lnTo>
                <a:lnTo>
                  <a:pt x="1189278" y="1524000"/>
                </a:lnTo>
                <a:close/>
              </a:path>
              <a:path w="5636259" h="1562100">
                <a:moveTo>
                  <a:pt x="688378" y="1562100"/>
                </a:moveTo>
                <a:lnTo>
                  <a:pt x="486270" y="1562100"/>
                </a:lnTo>
                <a:lnTo>
                  <a:pt x="441414" y="1549400"/>
                </a:lnTo>
                <a:lnTo>
                  <a:pt x="700360" y="1549400"/>
                </a:lnTo>
                <a:lnTo>
                  <a:pt x="688378" y="1562100"/>
                </a:lnTo>
                <a:close/>
              </a:path>
            </a:pathLst>
          </a:custGeom>
          <a:solidFill>
            <a:srgbClr val="D4AF92">
              <a:alpha val="80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5B17CD-34E0-4F75-A9A4-D3FD71AE60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990" y="4437552"/>
            <a:ext cx="3083999" cy="2055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F344A3-9658-4483-808D-A95C8C1F8A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53" y="4448386"/>
            <a:ext cx="3083999" cy="2055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785CB44E-A6BE-461F-922A-3CD1C778A9A3}"/>
              </a:ext>
            </a:extLst>
          </p:cNvPr>
          <p:cNvSpPr/>
          <p:nvPr/>
        </p:nvSpPr>
        <p:spPr>
          <a:xfrm>
            <a:off x="2522338" y="439263"/>
            <a:ext cx="6550087" cy="1899808"/>
          </a:xfrm>
          <a:custGeom>
            <a:avLst/>
            <a:gdLst/>
            <a:ahLst/>
            <a:cxnLst/>
            <a:rect l="l" t="t" r="r" b="b"/>
            <a:pathLst>
              <a:path w="5636259" h="1562100">
                <a:moveTo>
                  <a:pt x="4924171" y="12700"/>
                </a:moveTo>
                <a:lnTo>
                  <a:pt x="2615907" y="12700"/>
                </a:lnTo>
                <a:lnTo>
                  <a:pt x="2644498" y="0"/>
                </a:lnTo>
                <a:lnTo>
                  <a:pt x="4918316" y="0"/>
                </a:lnTo>
                <a:lnTo>
                  <a:pt x="4924171" y="12700"/>
                </a:lnTo>
                <a:close/>
              </a:path>
              <a:path w="5636259" h="1562100">
                <a:moveTo>
                  <a:pt x="5082136" y="12700"/>
                </a:moveTo>
                <a:lnTo>
                  <a:pt x="4935880" y="12700"/>
                </a:lnTo>
                <a:lnTo>
                  <a:pt x="4984264" y="0"/>
                </a:lnTo>
                <a:lnTo>
                  <a:pt x="5032922" y="0"/>
                </a:lnTo>
                <a:lnTo>
                  <a:pt x="5082136" y="12700"/>
                </a:lnTo>
                <a:close/>
              </a:path>
              <a:path w="5636259" h="1562100">
                <a:moveTo>
                  <a:pt x="2494763" y="25400"/>
                </a:moveTo>
                <a:lnTo>
                  <a:pt x="2361478" y="25400"/>
                </a:lnTo>
                <a:lnTo>
                  <a:pt x="2404960" y="12700"/>
                </a:lnTo>
                <a:lnTo>
                  <a:pt x="2435269" y="12700"/>
                </a:lnTo>
                <a:lnTo>
                  <a:pt x="2494763" y="25400"/>
                </a:lnTo>
                <a:close/>
              </a:path>
              <a:path w="5636259" h="1562100">
                <a:moveTo>
                  <a:pt x="5225897" y="50800"/>
                </a:moveTo>
                <a:lnTo>
                  <a:pt x="2062294" y="50800"/>
                </a:lnTo>
                <a:lnTo>
                  <a:pt x="2151363" y="38100"/>
                </a:lnTo>
                <a:lnTo>
                  <a:pt x="2275609" y="38100"/>
                </a:lnTo>
                <a:lnTo>
                  <a:pt x="2318543" y="25400"/>
                </a:lnTo>
                <a:lnTo>
                  <a:pt x="2494763" y="25400"/>
                </a:lnTo>
                <a:lnTo>
                  <a:pt x="2525064" y="12700"/>
                </a:lnTo>
                <a:lnTo>
                  <a:pt x="5155061" y="12700"/>
                </a:lnTo>
                <a:lnTo>
                  <a:pt x="5203027" y="38100"/>
                </a:lnTo>
                <a:lnTo>
                  <a:pt x="5225897" y="50800"/>
                </a:lnTo>
                <a:close/>
              </a:path>
              <a:path w="5636259" h="1562100">
                <a:moveTo>
                  <a:pt x="5231752" y="88900"/>
                </a:moveTo>
                <a:lnTo>
                  <a:pt x="4991544" y="88900"/>
                </a:lnTo>
                <a:lnTo>
                  <a:pt x="4991544" y="76200"/>
                </a:lnTo>
                <a:lnTo>
                  <a:pt x="4915047" y="76200"/>
                </a:lnTo>
                <a:lnTo>
                  <a:pt x="4875821" y="63500"/>
                </a:lnTo>
                <a:lnTo>
                  <a:pt x="1926015" y="63500"/>
                </a:lnTo>
                <a:lnTo>
                  <a:pt x="1987536" y="50800"/>
                </a:lnTo>
                <a:lnTo>
                  <a:pt x="5229694" y="50800"/>
                </a:lnTo>
                <a:lnTo>
                  <a:pt x="5232120" y="63500"/>
                </a:lnTo>
                <a:lnTo>
                  <a:pt x="5232898" y="76200"/>
                </a:lnTo>
                <a:lnTo>
                  <a:pt x="5231752" y="88900"/>
                </a:lnTo>
                <a:close/>
              </a:path>
              <a:path w="5636259" h="1562100">
                <a:moveTo>
                  <a:pt x="4828220" y="88900"/>
                </a:moveTo>
                <a:lnTo>
                  <a:pt x="1659075" y="88900"/>
                </a:lnTo>
                <a:lnTo>
                  <a:pt x="1706214" y="76200"/>
                </a:lnTo>
                <a:lnTo>
                  <a:pt x="1800437" y="76200"/>
                </a:lnTo>
                <a:lnTo>
                  <a:pt x="1847726" y="63500"/>
                </a:lnTo>
                <a:lnTo>
                  <a:pt x="4836312" y="63500"/>
                </a:lnTo>
                <a:lnTo>
                  <a:pt x="4828220" y="88900"/>
                </a:lnTo>
                <a:close/>
              </a:path>
              <a:path w="5636259" h="1562100">
                <a:moveTo>
                  <a:pt x="4831790" y="101600"/>
                </a:moveTo>
                <a:lnTo>
                  <a:pt x="1518094" y="101600"/>
                </a:lnTo>
                <a:lnTo>
                  <a:pt x="1564233" y="88900"/>
                </a:lnTo>
                <a:lnTo>
                  <a:pt x="4826438" y="88900"/>
                </a:lnTo>
                <a:lnTo>
                  <a:pt x="4831790" y="101600"/>
                </a:lnTo>
                <a:close/>
              </a:path>
              <a:path w="5636259" h="1562100">
                <a:moveTo>
                  <a:pt x="5220042" y="127000"/>
                </a:moveTo>
                <a:lnTo>
                  <a:pt x="1340143" y="127000"/>
                </a:lnTo>
                <a:lnTo>
                  <a:pt x="1379689" y="114300"/>
                </a:lnTo>
                <a:lnTo>
                  <a:pt x="1425821" y="114300"/>
                </a:lnTo>
                <a:lnTo>
                  <a:pt x="1471956" y="101600"/>
                </a:lnTo>
                <a:lnTo>
                  <a:pt x="4882411" y="101600"/>
                </a:lnTo>
                <a:lnTo>
                  <a:pt x="4919441" y="88900"/>
                </a:lnTo>
                <a:lnTo>
                  <a:pt x="5220046" y="88900"/>
                </a:lnTo>
                <a:lnTo>
                  <a:pt x="5219315" y="101600"/>
                </a:lnTo>
                <a:lnTo>
                  <a:pt x="5221876" y="114300"/>
                </a:lnTo>
                <a:lnTo>
                  <a:pt x="5220042" y="127000"/>
                </a:lnTo>
                <a:close/>
              </a:path>
              <a:path w="5636259" h="1562100">
                <a:moveTo>
                  <a:pt x="5495429" y="228600"/>
                </a:moveTo>
                <a:lnTo>
                  <a:pt x="1111402" y="228600"/>
                </a:lnTo>
                <a:lnTo>
                  <a:pt x="1161745" y="215900"/>
                </a:lnTo>
                <a:lnTo>
                  <a:pt x="1256652" y="215900"/>
                </a:lnTo>
                <a:lnTo>
                  <a:pt x="1259812" y="190500"/>
                </a:lnTo>
                <a:lnTo>
                  <a:pt x="1266542" y="165100"/>
                </a:lnTo>
                <a:lnTo>
                  <a:pt x="1279315" y="139700"/>
                </a:lnTo>
                <a:lnTo>
                  <a:pt x="1300606" y="127000"/>
                </a:lnTo>
                <a:lnTo>
                  <a:pt x="5263997" y="127000"/>
                </a:lnTo>
                <a:lnTo>
                  <a:pt x="5315442" y="139700"/>
                </a:lnTo>
                <a:lnTo>
                  <a:pt x="5367983" y="139700"/>
                </a:lnTo>
                <a:lnTo>
                  <a:pt x="5471960" y="165100"/>
                </a:lnTo>
                <a:lnTo>
                  <a:pt x="2788691" y="165100"/>
                </a:lnTo>
                <a:lnTo>
                  <a:pt x="2746540" y="177800"/>
                </a:lnTo>
                <a:lnTo>
                  <a:pt x="2662257" y="177800"/>
                </a:lnTo>
                <a:lnTo>
                  <a:pt x="2621749" y="190500"/>
                </a:lnTo>
                <a:lnTo>
                  <a:pt x="2621749" y="203200"/>
                </a:lnTo>
                <a:lnTo>
                  <a:pt x="5499588" y="203200"/>
                </a:lnTo>
                <a:lnTo>
                  <a:pt x="5495429" y="228600"/>
                </a:lnTo>
                <a:close/>
              </a:path>
              <a:path w="5636259" h="1562100">
                <a:moveTo>
                  <a:pt x="5499588" y="203200"/>
                </a:moveTo>
                <a:lnTo>
                  <a:pt x="2624683" y="203200"/>
                </a:lnTo>
                <a:lnTo>
                  <a:pt x="2666385" y="190500"/>
                </a:lnTo>
                <a:lnTo>
                  <a:pt x="2748668" y="190500"/>
                </a:lnTo>
                <a:lnTo>
                  <a:pt x="2788691" y="177800"/>
                </a:lnTo>
                <a:lnTo>
                  <a:pt x="2788691" y="165100"/>
                </a:lnTo>
                <a:lnTo>
                  <a:pt x="5471960" y="165100"/>
                </a:lnTo>
                <a:lnTo>
                  <a:pt x="5489232" y="177800"/>
                </a:lnTo>
                <a:lnTo>
                  <a:pt x="5497982" y="190500"/>
                </a:lnTo>
                <a:lnTo>
                  <a:pt x="5499588" y="203200"/>
                </a:lnTo>
                <a:close/>
              </a:path>
              <a:path w="5636259" h="1562100">
                <a:moveTo>
                  <a:pt x="5433910" y="876300"/>
                </a:moveTo>
                <a:lnTo>
                  <a:pt x="225963" y="876300"/>
                </a:lnTo>
                <a:lnTo>
                  <a:pt x="219671" y="863600"/>
                </a:lnTo>
                <a:lnTo>
                  <a:pt x="166231" y="863600"/>
                </a:lnTo>
                <a:lnTo>
                  <a:pt x="117182" y="838200"/>
                </a:lnTo>
                <a:lnTo>
                  <a:pt x="102316" y="800100"/>
                </a:lnTo>
                <a:lnTo>
                  <a:pt x="102488" y="787400"/>
                </a:lnTo>
                <a:lnTo>
                  <a:pt x="112583" y="774700"/>
                </a:lnTo>
                <a:lnTo>
                  <a:pt x="123761" y="749300"/>
                </a:lnTo>
                <a:lnTo>
                  <a:pt x="140425" y="736600"/>
                </a:lnTo>
                <a:lnTo>
                  <a:pt x="166979" y="723900"/>
                </a:lnTo>
                <a:lnTo>
                  <a:pt x="188519" y="711200"/>
                </a:lnTo>
                <a:lnTo>
                  <a:pt x="196615" y="698500"/>
                </a:lnTo>
                <a:lnTo>
                  <a:pt x="192089" y="698500"/>
                </a:lnTo>
                <a:lnTo>
                  <a:pt x="175767" y="673100"/>
                </a:lnTo>
                <a:lnTo>
                  <a:pt x="170598" y="660400"/>
                </a:lnTo>
                <a:lnTo>
                  <a:pt x="171740" y="647700"/>
                </a:lnTo>
                <a:lnTo>
                  <a:pt x="177823" y="622300"/>
                </a:lnTo>
                <a:lnTo>
                  <a:pt x="187477" y="609600"/>
                </a:lnTo>
                <a:lnTo>
                  <a:pt x="204352" y="609600"/>
                </a:lnTo>
                <a:lnTo>
                  <a:pt x="213817" y="596900"/>
                </a:lnTo>
                <a:lnTo>
                  <a:pt x="195661" y="584200"/>
                </a:lnTo>
                <a:lnTo>
                  <a:pt x="180517" y="584200"/>
                </a:lnTo>
                <a:lnTo>
                  <a:pt x="168107" y="571500"/>
                </a:lnTo>
                <a:lnTo>
                  <a:pt x="158153" y="571500"/>
                </a:lnTo>
                <a:lnTo>
                  <a:pt x="158107" y="558800"/>
                </a:lnTo>
                <a:lnTo>
                  <a:pt x="157787" y="546100"/>
                </a:lnTo>
                <a:lnTo>
                  <a:pt x="156920" y="533400"/>
                </a:lnTo>
                <a:lnTo>
                  <a:pt x="155232" y="520700"/>
                </a:lnTo>
                <a:lnTo>
                  <a:pt x="181473" y="508000"/>
                </a:lnTo>
                <a:lnTo>
                  <a:pt x="211277" y="495300"/>
                </a:lnTo>
                <a:lnTo>
                  <a:pt x="243814" y="495300"/>
                </a:lnTo>
                <a:lnTo>
                  <a:pt x="278256" y="482600"/>
                </a:lnTo>
                <a:lnTo>
                  <a:pt x="317806" y="482600"/>
                </a:lnTo>
                <a:lnTo>
                  <a:pt x="357358" y="469900"/>
                </a:lnTo>
                <a:lnTo>
                  <a:pt x="396911" y="469900"/>
                </a:lnTo>
                <a:lnTo>
                  <a:pt x="436460" y="457200"/>
                </a:lnTo>
                <a:lnTo>
                  <a:pt x="494317" y="431800"/>
                </a:lnTo>
                <a:lnTo>
                  <a:pt x="579983" y="431800"/>
                </a:lnTo>
                <a:lnTo>
                  <a:pt x="518464" y="393700"/>
                </a:lnTo>
                <a:lnTo>
                  <a:pt x="501998" y="381000"/>
                </a:lnTo>
                <a:lnTo>
                  <a:pt x="496509" y="355600"/>
                </a:lnTo>
                <a:lnTo>
                  <a:pt x="501998" y="342900"/>
                </a:lnTo>
                <a:lnTo>
                  <a:pt x="518464" y="330200"/>
                </a:lnTo>
                <a:lnTo>
                  <a:pt x="545852" y="317500"/>
                </a:lnTo>
                <a:lnTo>
                  <a:pt x="574879" y="304800"/>
                </a:lnTo>
                <a:lnTo>
                  <a:pt x="604995" y="292100"/>
                </a:lnTo>
                <a:lnTo>
                  <a:pt x="635647" y="292100"/>
                </a:lnTo>
                <a:lnTo>
                  <a:pt x="677393" y="279400"/>
                </a:lnTo>
                <a:lnTo>
                  <a:pt x="760881" y="279400"/>
                </a:lnTo>
                <a:lnTo>
                  <a:pt x="802627" y="266700"/>
                </a:lnTo>
                <a:lnTo>
                  <a:pt x="846568" y="254000"/>
                </a:lnTo>
                <a:lnTo>
                  <a:pt x="934454" y="241300"/>
                </a:lnTo>
                <a:lnTo>
                  <a:pt x="978395" y="241300"/>
                </a:lnTo>
                <a:lnTo>
                  <a:pt x="1004793" y="228600"/>
                </a:lnTo>
                <a:lnTo>
                  <a:pt x="5492842" y="228600"/>
                </a:lnTo>
                <a:lnTo>
                  <a:pt x="5490267" y="241300"/>
                </a:lnTo>
                <a:lnTo>
                  <a:pt x="5488796" y="254000"/>
                </a:lnTo>
                <a:lnTo>
                  <a:pt x="5489524" y="254000"/>
                </a:lnTo>
                <a:lnTo>
                  <a:pt x="5490141" y="279400"/>
                </a:lnTo>
                <a:lnTo>
                  <a:pt x="5483325" y="304800"/>
                </a:lnTo>
                <a:lnTo>
                  <a:pt x="5469362" y="317500"/>
                </a:lnTo>
                <a:lnTo>
                  <a:pt x="5337225" y="317500"/>
                </a:lnTo>
                <a:lnTo>
                  <a:pt x="5337225" y="330200"/>
                </a:lnTo>
                <a:lnTo>
                  <a:pt x="5419255" y="355600"/>
                </a:lnTo>
                <a:lnTo>
                  <a:pt x="3600341" y="355600"/>
                </a:lnTo>
                <a:lnTo>
                  <a:pt x="3552148" y="368300"/>
                </a:lnTo>
                <a:lnTo>
                  <a:pt x="3456584" y="368300"/>
                </a:lnTo>
                <a:lnTo>
                  <a:pt x="3456584" y="381000"/>
                </a:lnTo>
                <a:lnTo>
                  <a:pt x="5600847" y="381000"/>
                </a:lnTo>
                <a:lnTo>
                  <a:pt x="5606429" y="393700"/>
                </a:lnTo>
                <a:lnTo>
                  <a:pt x="5612561" y="406400"/>
                </a:lnTo>
                <a:lnTo>
                  <a:pt x="5603960" y="406400"/>
                </a:lnTo>
                <a:lnTo>
                  <a:pt x="5605246" y="419100"/>
                </a:lnTo>
                <a:lnTo>
                  <a:pt x="5610933" y="419100"/>
                </a:lnTo>
                <a:lnTo>
                  <a:pt x="5615533" y="431800"/>
                </a:lnTo>
                <a:lnTo>
                  <a:pt x="5622027" y="457200"/>
                </a:lnTo>
                <a:lnTo>
                  <a:pt x="5630167" y="469900"/>
                </a:lnTo>
                <a:lnTo>
                  <a:pt x="5636111" y="495300"/>
                </a:lnTo>
                <a:lnTo>
                  <a:pt x="5636018" y="508000"/>
                </a:lnTo>
                <a:lnTo>
                  <a:pt x="5627324" y="533400"/>
                </a:lnTo>
                <a:lnTo>
                  <a:pt x="5614777" y="558800"/>
                </a:lnTo>
                <a:lnTo>
                  <a:pt x="5598935" y="584200"/>
                </a:lnTo>
                <a:lnTo>
                  <a:pt x="5580354" y="596900"/>
                </a:lnTo>
                <a:lnTo>
                  <a:pt x="5548680" y="622300"/>
                </a:lnTo>
                <a:lnTo>
                  <a:pt x="5483149" y="647700"/>
                </a:lnTo>
                <a:lnTo>
                  <a:pt x="5451475" y="660400"/>
                </a:lnTo>
                <a:lnTo>
                  <a:pt x="5461349" y="660400"/>
                </a:lnTo>
                <a:lnTo>
                  <a:pt x="5469170" y="673100"/>
                </a:lnTo>
                <a:lnTo>
                  <a:pt x="5501764" y="673100"/>
                </a:lnTo>
                <a:lnTo>
                  <a:pt x="5519934" y="685800"/>
                </a:lnTo>
                <a:lnTo>
                  <a:pt x="5530960" y="698500"/>
                </a:lnTo>
                <a:lnTo>
                  <a:pt x="5533478" y="723900"/>
                </a:lnTo>
                <a:lnTo>
                  <a:pt x="5527990" y="736600"/>
                </a:lnTo>
                <a:lnTo>
                  <a:pt x="5513716" y="749300"/>
                </a:lnTo>
                <a:lnTo>
                  <a:pt x="5493943" y="762000"/>
                </a:lnTo>
                <a:lnTo>
                  <a:pt x="5454397" y="762000"/>
                </a:lnTo>
                <a:lnTo>
                  <a:pt x="5445619" y="774700"/>
                </a:lnTo>
                <a:lnTo>
                  <a:pt x="5436844" y="774700"/>
                </a:lnTo>
                <a:lnTo>
                  <a:pt x="5459433" y="800100"/>
                </a:lnTo>
                <a:lnTo>
                  <a:pt x="5466110" y="825500"/>
                </a:lnTo>
                <a:lnTo>
                  <a:pt x="5457420" y="850900"/>
                </a:lnTo>
                <a:lnTo>
                  <a:pt x="5433910" y="876300"/>
                </a:lnTo>
                <a:close/>
              </a:path>
              <a:path w="5636259" h="1562100">
                <a:moveTo>
                  <a:pt x="5589143" y="381000"/>
                </a:moveTo>
                <a:lnTo>
                  <a:pt x="3601573" y="381000"/>
                </a:lnTo>
                <a:lnTo>
                  <a:pt x="3649903" y="368300"/>
                </a:lnTo>
                <a:lnTo>
                  <a:pt x="3600341" y="355600"/>
                </a:lnTo>
                <a:lnTo>
                  <a:pt x="5459994" y="355600"/>
                </a:lnTo>
                <a:lnTo>
                  <a:pt x="5501284" y="368300"/>
                </a:lnTo>
                <a:lnTo>
                  <a:pt x="5567181" y="368300"/>
                </a:lnTo>
                <a:lnTo>
                  <a:pt x="5589143" y="381000"/>
                </a:lnTo>
                <a:close/>
              </a:path>
              <a:path w="5636259" h="1562100">
                <a:moveTo>
                  <a:pt x="5413375" y="889000"/>
                </a:moveTo>
                <a:lnTo>
                  <a:pt x="251917" y="889000"/>
                </a:lnTo>
                <a:lnTo>
                  <a:pt x="240710" y="876300"/>
                </a:lnTo>
                <a:lnTo>
                  <a:pt x="5419229" y="876300"/>
                </a:lnTo>
                <a:lnTo>
                  <a:pt x="5413375" y="889000"/>
                </a:lnTo>
                <a:close/>
              </a:path>
              <a:path w="5636259" h="1562100">
                <a:moveTo>
                  <a:pt x="5263997" y="901700"/>
                </a:moveTo>
                <a:lnTo>
                  <a:pt x="182713" y="901700"/>
                </a:lnTo>
                <a:lnTo>
                  <a:pt x="202842" y="889000"/>
                </a:lnTo>
                <a:lnTo>
                  <a:pt x="5266931" y="889000"/>
                </a:lnTo>
                <a:lnTo>
                  <a:pt x="5263997" y="901700"/>
                </a:lnTo>
                <a:close/>
              </a:path>
              <a:path w="5636259" h="1562100">
                <a:moveTo>
                  <a:pt x="5492496" y="965200"/>
                </a:moveTo>
                <a:lnTo>
                  <a:pt x="49809" y="965200"/>
                </a:lnTo>
                <a:lnTo>
                  <a:pt x="81693" y="952500"/>
                </a:lnTo>
                <a:lnTo>
                  <a:pt x="111671" y="939800"/>
                </a:lnTo>
                <a:lnTo>
                  <a:pt x="140009" y="927100"/>
                </a:lnTo>
                <a:lnTo>
                  <a:pt x="166979" y="901700"/>
                </a:lnTo>
                <a:lnTo>
                  <a:pt x="5358831" y="901700"/>
                </a:lnTo>
                <a:lnTo>
                  <a:pt x="5405290" y="914400"/>
                </a:lnTo>
                <a:lnTo>
                  <a:pt x="5451475" y="914400"/>
                </a:lnTo>
                <a:lnTo>
                  <a:pt x="5464053" y="927100"/>
                </a:lnTo>
                <a:lnTo>
                  <a:pt x="5475262" y="927100"/>
                </a:lnTo>
                <a:lnTo>
                  <a:pt x="5484832" y="939800"/>
                </a:lnTo>
                <a:lnTo>
                  <a:pt x="5492496" y="965200"/>
                </a:lnTo>
                <a:close/>
              </a:path>
              <a:path w="5636259" h="1562100">
                <a:moveTo>
                  <a:pt x="5341247" y="1054100"/>
                </a:moveTo>
                <a:lnTo>
                  <a:pt x="64893" y="1054100"/>
                </a:lnTo>
                <a:lnTo>
                  <a:pt x="40271" y="1041400"/>
                </a:lnTo>
                <a:lnTo>
                  <a:pt x="21135" y="1016000"/>
                </a:lnTo>
                <a:lnTo>
                  <a:pt x="14630" y="1003300"/>
                </a:lnTo>
                <a:lnTo>
                  <a:pt x="19300" y="990600"/>
                </a:lnTo>
                <a:lnTo>
                  <a:pt x="27814" y="977900"/>
                </a:lnTo>
                <a:lnTo>
                  <a:pt x="38531" y="965200"/>
                </a:lnTo>
                <a:lnTo>
                  <a:pt x="5492629" y="965200"/>
                </a:lnTo>
                <a:lnTo>
                  <a:pt x="5489186" y="977900"/>
                </a:lnTo>
                <a:lnTo>
                  <a:pt x="5482996" y="990600"/>
                </a:lnTo>
                <a:lnTo>
                  <a:pt x="2311166" y="990600"/>
                </a:lnTo>
                <a:lnTo>
                  <a:pt x="2258121" y="1003300"/>
                </a:lnTo>
                <a:lnTo>
                  <a:pt x="2204532" y="1003300"/>
                </a:lnTo>
                <a:lnTo>
                  <a:pt x="2150122" y="1016000"/>
                </a:lnTo>
                <a:lnTo>
                  <a:pt x="2150122" y="1028700"/>
                </a:lnTo>
                <a:lnTo>
                  <a:pt x="2073973" y="1028700"/>
                </a:lnTo>
                <a:lnTo>
                  <a:pt x="2012454" y="1041400"/>
                </a:lnTo>
                <a:lnTo>
                  <a:pt x="5330632" y="1041400"/>
                </a:lnTo>
                <a:lnTo>
                  <a:pt x="5341247" y="1054100"/>
                </a:lnTo>
                <a:close/>
              </a:path>
              <a:path w="5636259" h="1562100">
                <a:moveTo>
                  <a:pt x="5421342" y="1028700"/>
                </a:moveTo>
                <a:lnTo>
                  <a:pt x="2150122" y="1028700"/>
                </a:lnTo>
                <a:lnTo>
                  <a:pt x="2204578" y="1016000"/>
                </a:lnTo>
                <a:lnTo>
                  <a:pt x="2312398" y="1003300"/>
                </a:lnTo>
                <a:lnTo>
                  <a:pt x="2366860" y="1003300"/>
                </a:lnTo>
                <a:lnTo>
                  <a:pt x="2366860" y="990600"/>
                </a:lnTo>
                <a:lnTo>
                  <a:pt x="5482996" y="990600"/>
                </a:lnTo>
                <a:lnTo>
                  <a:pt x="5474893" y="1003300"/>
                </a:lnTo>
                <a:lnTo>
                  <a:pt x="5458875" y="1016000"/>
                </a:lnTo>
                <a:lnTo>
                  <a:pt x="5441205" y="1016000"/>
                </a:lnTo>
                <a:lnTo>
                  <a:pt x="5421342" y="1028700"/>
                </a:lnTo>
                <a:close/>
              </a:path>
              <a:path w="5636259" h="1562100">
                <a:moveTo>
                  <a:pt x="5304980" y="1041400"/>
                </a:moveTo>
                <a:lnTo>
                  <a:pt x="2111302" y="1041400"/>
                </a:lnTo>
                <a:lnTo>
                  <a:pt x="2144268" y="1028700"/>
                </a:lnTo>
                <a:lnTo>
                  <a:pt x="5319367" y="1028700"/>
                </a:lnTo>
                <a:lnTo>
                  <a:pt x="5304980" y="1041400"/>
                </a:lnTo>
                <a:close/>
              </a:path>
              <a:path w="5636259" h="1562100">
                <a:moveTo>
                  <a:pt x="5366499" y="1244600"/>
                </a:moveTo>
                <a:lnTo>
                  <a:pt x="5348197" y="1244600"/>
                </a:lnTo>
                <a:lnTo>
                  <a:pt x="5342067" y="1231900"/>
                </a:lnTo>
                <a:lnTo>
                  <a:pt x="102653" y="1231900"/>
                </a:lnTo>
                <a:lnTo>
                  <a:pt x="111328" y="1219200"/>
                </a:lnTo>
                <a:lnTo>
                  <a:pt x="76149" y="1206500"/>
                </a:lnTo>
                <a:lnTo>
                  <a:pt x="56432" y="1193800"/>
                </a:lnTo>
                <a:lnTo>
                  <a:pt x="36979" y="1193800"/>
                </a:lnTo>
                <a:lnTo>
                  <a:pt x="0" y="1181100"/>
                </a:lnTo>
                <a:lnTo>
                  <a:pt x="9563" y="1143000"/>
                </a:lnTo>
                <a:lnTo>
                  <a:pt x="30389" y="1117600"/>
                </a:lnTo>
                <a:lnTo>
                  <a:pt x="57251" y="1104900"/>
                </a:lnTo>
                <a:lnTo>
                  <a:pt x="84924" y="1092200"/>
                </a:lnTo>
                <a:lnTo>
                  <a:pt x="105723" y="1079500"/>
                </a:lnTo>
                <a:lnTo>
                  <a:pt x="128155" y="1079500"/>
                </a:lnTo>
                <a:lnTo>
                  <a:pt x="151683" y="1066800"/>
                </a:lnTo>
                <a:lnTo>
                  <a:pt x="175767" y="1054100"/>
                </a:lnTo>
                <a:lnTo>
                  <a:pt x="5388942" y="1054100"/>
                </a:lnTo>
                <a:lnTo>
                  <a:pt x="5401665" y="1066800"/>
                </a:lnTo>
                <a:lnTo>
                  <a:pt x="5483050" y="1066800"/>
                </a:lnTo>
                <a:lnTo>
                  <a:pt x="5501284" y="1092200"/>
                </a:lnTo>
                <a:lnTo>
                  <a:pt x="5510060" y="1092200"/>
                </a:lnTo>
                <a:lnTo>
                  <a:pt x="5518848" y="1104900"/>
                </a:lnTo>
                <a:lnTo>
                  <a:pt x="5502373" y="1104900"/>
                </a:lnTo>
                <a:lnTo>
                  <a:pt x="5493713" y="1117600"/>
                </a:lnTo>
                <a:lnTo>
                  <a:pt x="5492480" y="1117600"/>
                </a:lnTo>
                <a:lnTo>
                  <a:pt x="5510065" y="1130300"/>
                </a:lnTo>
                <a:lnTo>
                  <a:pt x="5518848" y="1143000"/>
                </a:lnTo>
                <a:lnTo>
                  <a:pt x="5471611" y="1168400"/>
                </a:lnTo>
                <a:lnTo>
                  <a:pt x="5422180" y="1181100"/>
                </a:lnTo>
                <a:lnTo>
                  <a:pt x="5316740" y="1181100"/>
                </a:lnTo>
                <a:lnTo>
                  <a:pt x="5329450" y="1193800"/>
                </a:lnTo>
                <a:lnTo>
                  <a:pt x="5341615" y="1206500"/>
                </a:lnTo>
                <a:lnTo>
                  <a:pt x="5353782" y="1231900"/>
                </a:lnTo>
                <a:lnTo>
                  <a:pt x="5366499" y="1244600"/>
                </a:lnTo>
                <a:close/>
              </a:path>
              <a:path w="5636259" h="1562100">
                <a:moveTo>
                  <a:pt x="5483050" y="1066800"/>
                </a:moveTo>
                <a:lnTo>
                  <a:pt x="5416296" y="1066800"/>
                </a:lnTo>
                <a:lnTo>
                  <a:pt x="5441116" y="1054100"/>
                </a:lnTo>
                <a:lnTo>
                  <a:pt x="5463181" y="1054100"/>
                </a:lnTo>
                <a:lnTo>
                  <a:pt x="5483050" y="1066800"/>
                </a:lnTo>
                <a:close/>
              </a:path>
              <a:path w="5636259" h="1562100">
                <a:moveTo>
                  <a:pt x="5338180" y="1244600"/>
                </a:moveTo>
                <a:lnTo>
                  <a:pt x="84924" y="1244600"/>
                </a:lnTo>
                <a:lnTo>
                  <a:pt x="88634" y="1231900"/>
                </a:lnTo>
                <a:lnTo>
                  <a:pt x="5334292" y="1231900"/>
                </a:lnTo>
                <a:lnTo>
                  <a:pt x="5338180" y="1244600"/>
                </a:lnTo>
                <a:close/>
              </a:path>
              <a:path w="5636259" h="1562100">
                <a:moveTo>
                  <a:pt x="5067744" y="1295400"/>
                </a:moveTo>
                <a:lnTo>
                  <a:pt x="68100" y="1295400"/>
                </a:lnTo>
                <a:lnTo>
                  <a:pt x="61147" y="1282700"/>
                </a:lnTo>
                <a:lnTo>
                  <a:pt x="58585" y="1282700"/>
                </a:lnTo>
                <a:lnTo>
                  <a:pt x="63525" y="1270000"/>
                </a:lnTo>
                <a:lnTo>
                  <a:pt x="69564" y="1257300"/>
                </a:lnTo>
                <a:lnTo>
                  <a:pt x="76698" y="1244600"/>
                </a:lnTo>
                <a:lnTo>
                  <a:pt x="5341246" y="1244600"/>
                </a:lnTo>
                <a:lnTo>
                  <a:pt x="5343762" y="1257300"/>
                </a:lnTo>
                <a:lnTo>
                  <a:pt x="5330079" y="1257300"/>
                </a:lnTo>
                <a:lnTo>
                  <a:pt x="5313049" y="1270000"/>
                </a:lnTo>
                <a:lnTo>
                  <a:pt x="5197058" y="1270000"/>
                </a:lnTo>
                <a:lnTo>
                  <a:pt x="5111219" y="1282700"/>
                </a:lnTo>
                <a:lnTo>
                  <a:pt x="5067744" y="1295400"/>
                </a:lnTo>
                <a:close/>
              </a:path>
              <a:path w="5636259" h="1562100">
                <a:moveTo>
                  <a:pt x="160002" y="1320800"/>
                </a:moveTo>
                <a:lnTo>
                  <a:pt x="112034" y="1320800"/>
                </a:lnTo>
                <a:lnTo>
                  <a:pt x="90779" y="1308100"/>
                </a:lnTo>
                <a:lnTo>
                  <a:pt x="78344" y="1295400"/>
                </a:lnTo>
                <a:lnTo>
                  <a:pt x="4855343" y="1295400"/>
                </a:lnTo>
                <a:lnTo>
                  <a:pt x="4844366" y="1308100"/>
                </a:lnTo>
                <a:lnTo>
                  <a:pt x="184543" y="1308100"/>
                </a:lnTo>
                <a:lnTo>
                  <a:pt x="160002" y="1320800"/>
                </a:lnTo>
                <a:close/>
              </a:path>
              <a:path w="5636259" h="1562100">
                <a:moveTo>
                  <a:pt x="1267198" y="1511300"/>
                </a:moveTo>
                <a:lnTo>
                  <a:pt x="288524" y="1511300"/>
                </a:lnTo>
                <a:lnTo>
                  <a:pt x="280733" y="1498600"/>
                </a:lnTo>
                <a:lnTo>
                  <a:pt x="272402" y="1485900"/>
                </a:lnTo>
                <a:lnTo>
                  <a:pt x="195610" y="1422400"/>
                </a:lnTo>
                <a:lnTo>
                  <a:pt x="180881" y="1409700"/>
                </a:lnTo>
                <a:lnTo>
                  <a:pt x="167240" y="1397000"/>
                </a:lnTo>
                <a:lnTo>
                  <a:pt x="155232" y="1384300"/>
                </a:lnTo>
                <a:lnTo>
                  <a:pt x="163533" y="1371600"/>
                </a:lnTo>
                <a:lnTo>
                  <a:pt x="171002" y="1346200"/>
                </a:lnTo>
                <a:lnTo>
                  <a:pt x="177913" y="1333500"/>
                </a:lnTo>
                <a:lnTo>
                  <a:pt x="184543" y="1308100"/>
                </a:lnTo>
                <a:lnTo>
                  <a:pt x="4833391" y="1308100"/>
                </a:lnTo>
                <a:lnTo>
                  <a:pt x="4834067" y="1333500"/>
                </a:lnTo>
                <a:lnTo>
                  <a:pt x="4379315" y="1333500"/>
                </a:lnTo>
                <a:lnTo>
                  <a:pt x="4370539" y="1346200"/>
                </a:lnTo>
                <a:lnTo>
                  <a:pt x="3296572" y="1346200"/>
                </a:lnTo>
                <a:lnTo>
                  <a:pt x="3260727" y="1358900"/>
                </a:lnTo>
                <a:lnTo>
                  <a:pt x="3021907" y="1358900"/>
                </a:lnTo>
                <a:lnTo>
                  <a:pt x="2993771" y="1371600"/>
                </a:lnTo>
                <a:lnTo>
                  <a:pt x="2768658" y="1371600"/>
                </a:lnTo>
                <a:lnTo>
                  <a:pt x="2753111" y="1384300"/>
                </a:lnTo>
                <a:lnTo>
                  <a:pt x="2538470" y="1384300"/>
                </a:lnTo>
                <a:lnTo>
                  <a:pt x="2495791" y="1397000"/>
                </a:lnTo>
                <a:lnTo>
                  <a:pt x="2408855" y="1397000"/>
                </a:lnTo>
                <a:lnTo>
                  <a:pt x="2381542" y="1409700"/>
                </a:lnTo>
                <a:lnTo>
                  <a:pt x="2221879" y="1409700"/>
                </a:lnTo>
                <a:lnTo>
                  <a:pt x="2172788" y="1422400"/>
                </a:lnTo>
                <a:lnTo>
                  <a:pt x="2123539" y="1422400"/>
                </a:lnTo>
                <a:lnTo>
                  <a:pt x="2073973" y="1435100"/>
                </a:lnTo>
                <a:lnTo>
                  <a:pt x="1963800" y="1435100"/>
                </a:lnTo>
                <a:lnTo>
                  <a:pt x="1918349" y="1447800"/>
                </a:lnTo>
                <a:lnTo>
                  <a:pt x="1813470" y="1447800"/>
                </a:lnTo>
                <a:lnTo>
                  <a:pt x="1801153" y="1460500"/>
                </a:lnTo>
                <a:lnTo>
                  <a:pt x="1660918" y="1460500"/>
                </a:lnTo>
                <a:lnTo>
                  <a:pt x="1660918" y="1473200"/>
                </a:lnTo>
                <a:lnTo>
                  <a:pt x="1453297" y="1473200"/>
                </a:lnTo>
                <a:lnTo>
                  <a:pt x="1405833" y="1485900"/>
                </a:lnTo>
                <a:lnTo>
                  <a:pt x="1328439" y="1485900"/>
                </a:lnTo>
                <a:lnTo>
                  <a:pt x="1313057" y="1498600"/>
                </a:lnTo>
                <a:lnTo>
                  <a:pt x="1287161" y="1498600"/>
                </a:lnTo>
                <a:lnTo>
                  <a:pt x="1267198" y="1511300"/>
                </a:lnTo>
                <a:close/>
              </a:path>
              <a:path w="5636259" h="1562100">
                <a:moveTo>
                  <a:pt x="4802478" y="1358900"/>
                </a:moveTo>
                <a:lnTo>
                  <a:pt x="4558004" y="1358900"/>
                </a:lnTo>
                <a:lnTo>
                  <a:pt x="4536048" y="1346200"/>
                </a:lnTo>
                <a:lnTo>
                  <a:pt x="4382249" y="1346200"/>
                </a:lnTo>
                <a:lnTo>
                  <a:pt x="4379315" y="1333500"/>
                </a:lnTo>
                <a:lnTo>
                  <a:pt x="4834067" y="1333500"/>
                </a:lnTo>
                <a:lnTo>
                  <a:pt x="4823486" y="1346200"/>
                </a:lnTo>
                <a:lnTo>
                  <a:pt x="4802478" y="1358900"/>
                </a:lnTo>
                <a:close/>
              </a:path>
              <a:path w="5636259" h="1562100">
                <a:moveTo>
                  <a:pt x="3447819" y="1358900"/>
                </a:moveTo>
                <a:lnTo>
                  <a:pt x="3365792" y="1358900"/>
                </a:lnTo>
                <a:lnTo>
                  <a:pt x="3331867" y="1346200"/>
                </a:lnTo>
                <a:lnTo>
                  <a:pt x="3488544" y="1346200"/>
                </a:lnTo>
                <a:lnTo>
                  <a:pt x="3447819" y="1358900"/>
                </a:lnTo>
                <a:close/>
              </a:path>
              <a:path w="5636259" h="1562100">
                <a:moveTo>
                  <a:pt x="3566804" y="1358900"/>
                </a:moveTo>
                <a:lnTo>
                  <a:pt x="3529799" y="1358900"/>
                </a:lnTo>
                <a:lnTo>
                  <a:pt x="3488544" y="1346200"/>
                </a:lnTo>
                <a:lnTo>
                  <a:pt x="3586260" y="1346200"/>
                </a:lnTo>
                <a:lnTo>
                  <a:pt x="3566804" y="1358900"/>
                </a:lnTo>
                <a:close/>
              </a:path>
              <a:path w="5636259" h="1562100">
                <a:moveTo>
                  <a:pt x="3723182" y="1358900"/>
                </a:moveTo>
                <a:lnTo>
                  <a:pt x="3694562" y="1346200"/>
                </a:lnTo>
                <a:lnTo>
                  <a:pt x="3749580" y="1346200"/>
                </a:lnTo>
                <a:lnTo>
                  <a:pt x="3723182" y="1358900"/>
                </a:lnTo>
                <a:close/>
              </a:path>
              <a:path w="5636259" h="1562100">
                <a:moveTo>
                  <a:pt x="3909167" y="1358900"/>
                </a:moveTo>
                <a:lnTo>
                  <a:pt x="3831526" y="1358900"/>
                </a:lnTo>
                <a:lnTo>
                  <a:pt x="3803485" y="1346200"/>
                </a:lnTo>
                <a:lnTo>
                  <a:pt x="3947712" y="1346200"/>
                </a:lnTo>
                <a:lnTo>
                  <a:pt x="3909167" y="1358900"/>
                </a:lnTo>
                <a:close/>
              </a:path>
              <a:path w="5636259" h="1562100">
                <a:moveTo>
                  <a:pt x="4282289" y="1358900"/>
                </a:moveTo>
                <a:lnTo>
                  <a:pt x="4127398" y="1358900"/>
                </a:lnTo>
                <a:lnTo>
                  <a:pt x="4103700" y="1346200"/>
                </a:lnTo>
                <a:lnTo>
                  <a:pt x="4323349" y="1346200"/>
                </a:lnTo>
                <a:lnTo>
                  <a:pt x="4282289" y="1358900"/>
                </a:lnTo>
                <a:close/>
              </a:path>
              <a:path w="5636259" h="1562100">
                <a:moveTo>
                  <a:pt x="4514080" y="1358900"/>
                </a:moveTo>
                <a:lnTo>
                  <a:pt x="4470146" y="1358900"/>
                </a:lnTo>
                <a:lnTo>
                  <a:pt x="4447757" y="1346200"/>
                </a:lnTo>
                <a:lnTo>
                  <a:pt x="4536048" y="1346200"/>
                </a:lnTo>
                <a:lnTo>
                  <a:pt x="4514080" y="1358900"/>
                </a:lnTo>
                <a:close/>
              </a:path>
              <a:path w="5636259" h="1562100">
                <a:moveTo>
                  <a:pt x="1872348" y="1460500"/>
                </a:moveTo>
                <a:lnTo>
                  <a:pt x="1824977" y="1447800"/>
                </a:lnTo>
                <a:lnTo>
                  <a:pt x="1918349" y="1447800"/>
                </a:lnTo>
                <a:lnTo>
                  <a:pt x="1872348" y="1460500"/>
                </a:lnTo>
                <a:close/>
              </a:path>
              <a:path w="5636259" h="1562100">
                <a:moveTo>
                  <a:pt x="864867" y="1549400"/>
                </a:moveTo>
                <a:lnTo>
                  <a:pt x="395458" y="1549400"/>
                </a:lnTo>
                <a:lnTo>
                  <a:pt x="304647" y="1524000"/>
                </a:lnTo>
                <a:lnTo>
                  <a:pt x="296316" y="1511300"/>
                </a:lnTo>
                <a:lnTo>
                  <a:pt x="1056006" y="1511300"/>
                </a:lnTo>
                <a:lnTo>
                  <a:pt x="1036229" y="1524000"/>
                </a:lnTo>
                <a:lnTo>
                  <a:pt x="1016444" y="1524000"/>
                </a:lnTo>
                <a:lnTo>
                  <a:pt x="924186" y="1536700"/>
                </a:lnTo>
                <a:lnTo>
                  <a:pt x="893419" y="1536700"/>
                </a:lnTo>
                <a:lnTo>
                  <a:pt x="864867" y="1549400"/>
                </a:lnTo>
                <a:close/>
              </a:path>
              <a:path w="5636259" h="1562100">
                <a:moveTo>
                  <a:pt x="1119273" y="1524000"/>
                </a:moveTo>
                <a:lnTo>
                  <a:pt x="1095578" y="1511300"/>
                </a:lnTo>
                <a:lnTo>
                  <a:pt x="1142428" y="1511300"/>
                </a:lnTo>
                <a:lnTo>
                  <a:pt x="1119273" y="1524000"/>
                </a:lnTo>
                <a:close/>
              </a:path>
              <a:path w="5636259" h="1562100">
                <a:moveTo>
                  <a:pt x="1189278" y="1524000"/>
                </a:moveTo>
                <a:lnTo>
                  <a:pt x="1165583" y="1511300"/>
                </a:lnTo>
                <a:lnTo>
                  <a:pt x="1195133" y="1511300"/>
                </a:lnTo>
                <a:lnTo>
                  <a:pt x="1189278" y="1524000"/>
                </a:lnTo>
                <a:close/>
              </a:path>
              <a:path w="5636259" h="1562100">
                <a:moveTo>
                  <a:pt x="688378" y="1562100"/>
                </a:moveTo>
                <a:lnTo>
                  <a:pt x="486270" y="1562100"/>
                </a:lnTo>
                <a:lnTo>
                  <a:pt x="441414" y="1549400"/>
                </a:lnTo>
                <a:lnTo>
                  <a:pt x="700360" y="1549400"/>
                </a:lnTo>
                <a:lnTo>
                  <a:pt x="688378" y="1562100"/>
                </a:lnTo>
                <a:close/>
              </a:path>
            </a:pathLst>
          </a:custGeom>
          <a:solidFill>
            <a:srgbClr val="D4AF92">
              <a:alpha val="80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EFD247-8B0C-4354-A5BA-3D6690E0E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165" y="982970"/>
            <a:ext cx="5605669" cy="8312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Главный приоритет — качество отношения педагога к ребенку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8B3D8D-775F-4B4D-97C0-3CBB8F5D40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342" y="4394056"/>
            <a:ext cx="3199357" cy="21320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501DADDF-B4AC-414E-A438-40EB4AC0C9D0}"/>
              </a:ext>
            </a:extLst>
          </p:cNvPr>
          <p:cNvSpPr txBox="1">
            <a:spLocks/>
          </p:cNvSpPr>
          <p:nvPr/>
        </p:nvSpPr>
        <p:spPr>
          <a:xfrm>
            <a:off x="3151263" y="2576104"/>
            <a:ext cx="5605669" cy="1448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Отношение, которое провоцирует каждого ребенка на достижение своего личного успеха и раскрытие таланта</a:t>
            </a:r>
          </a:p>
        </p:txBody>
      </p:sp>
    </p:spTree>
    <p:extLst>
      <p:ext uri="{BB962C8B-B14F-4D97-AF65-F5344CB8AC3E}">
        <p14:creationId xmlns:p14="http://schemas.microsoft.com/office/powerpoint/2010/main" val="241343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32B49B-2B94-41CC-88FB-92E145C77C9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100" y="207166"/>
            <a:ext cx="11670903" cy="63881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6B90A5-6EE5-4043-A7E8-97295E2E4020}"/>
              </a:ext>
            </a:extLst>
          </p:cNvPr>
          <p:cNvSpPr txBox="1"/>
          <p:nvPr/>
        </p:nvSpPr>
        <p:spPr>
          <a:xfrm>
            <a:off x="1178685" y="3685523"/>
            <a:ext cx="1029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Концепция развития дополнительного образования до 2030 года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9EF101A-98D1-405B-B121-529D030FE44C}"/>
              </a:ext>
            </a:extLst>
          </p:cNvPr>
          <p:cNvSpPr/>
          <p:nvPr/>
        </p:nvSpPr>
        <p:spPr>
          <a:xfrm>
            <a:off x="1127803" y="1403656"/>
            <a:ext cx="10323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Указ Президента Российской Федерации «О национальных целях развития Российской Федерации на период до 2030 года»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0207F24-CD39-42A4-BD70-A55091C329CD}"/>
              </a:ext>
            </a:extLst>
          </p:cNvPr>
          <p:cNvSpPr/>
          <p:nvPr/>
        </p:nvSpPr>
        <p:spPr>
          <a:xfrm>
            <a:off x="1153244" y="2300371"/>
            <a:ext cx="10323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Изменения в Федеральный закон «Об образовании в Российской Федерации» 273-ФЗ в части определения содержания воспитания в образовательном процессе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0128417-678A-4039-BA7C-4B844923BA23}"/>
              </a:ext>
            </a:extLst>
          </p:cNvPr>
          <p:cNvGrpSpPr/>
          <p:nvPr/>
        </p:nvGrpSpPr>
        <p:grpSpPr>
          <a:xfrm>
            <a:off x="410499" y="2579505"/>
            <a:ext cx="634316" cy="573436"/>
            <a:chOff x="8571994" y="5603265"/>
            <a:chExt cx="1288598" cy="1164921"/>
          </a:xfrm>
          <a:solidFill>
            <a:srgbClr val="B4C5BB"/>
          </a:solidFill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7A09916E-86CA-4492-B9EA-9265F838B9ED}"/>
                </a:ext>
              </a:extLst>
            </p:cNvPr>
            <p:cNvSpPr/>
            <p:nvPr/>
          </p:nvSpPr>
          <p:spPr>
            <a:xfrm>
              <a:off x="8571994" y="5603265"/>
              <a:ext cx="1164921" cy="11649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5B2754E0-E37E-4C21-B971-7CA07FE4ABFB}"/>
                </a:ext>
              </a:extLst>
            </p:cNvPr>
            <p:cNvSpPr/>
            <p:nvPr/>
          </p:nvSpPr>
          <p:spPr>
            <a:xfrm>
              <a:off x="8695671" y="5603265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B3A9DA2-6CFF-4709-94DF-0D08C08680E5}"/>
              </a:ext>
            </a:extLst>
          </p:cNvPr>
          <p:cNvGrpSpPr/>
          <p:nvPr/>
        </p:nvGrpSpPr>
        <p:grpSpPr>
          <a:xfrm>
            <a:off x="428906" y="1530811"/>
            <a:ext cx="637913" cy="576689"/>
            <a:chOff x="9999403" y="5594502"/>
            <a:chExt cx="1288598" cy="1164921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CCAC8AA4-FFB3-4A1C-9EC8-C779A4164CF9}"/>
                </a:ext>
              </a:extLst>
            </p:cNvPr>
            <p:cNvSpPr/>
            <p:nvPr/>
          </p:nvSpPr>
          <p:spPr>
            <a:xfrm>
              <a:off x="9999403" y="5594502"/>
              <a:ext cx="1164921" cy="1164921"/>
            </a:xfrm>
            <a:prstGeom prst="ellipse">
              <a:avLst/>
            </a:prstGeom>
            <a:solidFill>
              <a:srgbClr val="BC862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955FBE25-944C-453F-AFC3-3CD4AE984FAB}"/>
                </a:ext>
              </a:extLst>
            </p:cNvPr>
            <p:cNvSpPr/>
            <p:nvPr/>
          </p:nvSpPr>
          <p:spPr>
            <a:xfrm>
              <a:off x="10123080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6CC87FC-8C74-42C5-85CB-66DBFCE6154C}"/>
              </a:ext>
            </a:extLst>
          </p:cNvPr>
          <p:cNvGrpSpPr/>
          <p:nvPr/>
        </p:nvGrpSpPr>
        <p:grpSpPr>
          <a:xfrm>
            <a:off x="428906" y="3624946"/>
            <a:ext cx="634316" cy="573436"/>
            <a:chOff x="7159719" y="5594502"/>
            <a:chExt cx="1288598" cy="1164921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F628DB9-61A0-491F-926F-D44583695A2B}"/>
                </a:ext>
              </a:extLst>
            </p:cNvPr>
            <p:cNvSpPr/>
            <p:nvPr/>
          </p:nvSpPr>
          <p:spPr>
            <a:xfrm>
              <a:off x="7159719" y="5594502"/>
              <a:ext cx="1164921" cy="1164921"/>
            </a:xfrm>
            <a:prstGeom prst="ellipse">
              <a:avLst/>
            </a:prstGeom>
            <a:solidFill>
              <a:srgbClr val="B7B19B"/>
            </a:solidFill>
            <a:ln>
              <a:solidFill>
                <a:srgbClr val="F0E9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5FA61530-C7EB-41B6-AB69-A43372D75EBC}"/>
                </a:ext>
              </a:extLst>
            </p:cNvPr>
            <p:cNvSpPr/>
            <p:nvPr/>
          </p:nvSpPr>
          <p:spPr>
            <a:xfrm>
              <a:off x="7283396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B530A685-A999-4856-8498-2973215C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07166"/>
            <a:ext cx="9899374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Нормативные стратегические документы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0B963B0-CBDC-453D-B007-3199F542C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7864" y="4383205"/>
            <a:ext cx="3197665" cy="2012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ECD2895-CAA0-40D9-B3CC-8BE82E680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8612" y="4345427"/>
            <a:ext cx="1434342" cy="2012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9FAB27-CD98-49C9-B671-9C123E8A72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35" y="449846"/>
            <a:ext cx="840202" cy="8402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7441805-E7E3-428A-A1B9-0A56D45326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038" y="4383205"/>
            <a:ext cx="3698098" cy="2012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570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14B790-CCD9-41F1-8258-33C80309BE43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00" y="189000"/>
            <a:ext cx="11808000" cy="6480000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6DE21F48-2FB8-46B1-823C-5DB39F2B9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441" y="4723524"/>
            <a:ext cx="9338091" cy="1616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Детей в возрасте от 5 до 18 лет к началу января 2022 года получат возможность обучаться по дополнительным общеобразовательным общеразвивающим программам в рамках системы ПФДО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FEDED35-C70C-4200-ACA6-9A577470FF99}"/>
              </a:ext>
            </a:extLst>
          </p:cNvPr>
          <p:cNvGrpSpPr/>
          <p:nvPr/>
        </p:nvGrpSpPr>
        <p:grpSpPr>
          <a:xfrm>
            <a:off x="535714" y="1592882"/>
            <a:ext cx="1288598" cy="1164921"/>
            <a:chOff x="9999403" y="5594502"/>
            <a:chExt cx="1288598" cy="1164921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EDA8254-3080-439B-8949-B9B56532887A}"/>
                </a:ext>
              </a:extLst>
            </p:cNvPr>
            <p:cNvSpPr/>
            <p:nvPr/>
          </p:nvSpPr>
          <p:spPr>
            <a:xfrm>
              <a:off x="9999403" y="5594502"/>
              <a:ext cx="1164921" cy="1164921"/>
            </a:xfrm>
            <a:prstGeom prst="ellipse">
              <a:avLst/>
            </a:prstGeom>
            <a:solidFill>
              <a:srgbClr val="C8BEB5"/>
            </a:solidFill>
            <a:ln>
              <a:solidFill>
                <a:srgbClr val="C8BE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FCFC4C54-11AF-41B2-BA15-FF5D1831C1AF}"/>
                </a:ext>
              </a:extLst>
            </p:cNvPr>
            <p:cNvSpPr/>
            <p:nvPr/>
          </p:nvSpPr>
          <p:spPr>
            <a:xfrm>
              <a:off x="10123080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79F930A-0049-455C-9482-83CD8C744A4E}"/>
              </a:ext>
            </a:extLst>
          </p:cNvPr>
          <p:cNvGrpSpPr/>
          <p:nvPr/>
        </p:nvGrpSpPr>
        <p:grpSpPr>
          <a:xfrm>
            <a:off x="535714" y="3185556"/>
            <a:ext cx="1288598" cy="1164921"/>
            <a:chOff x="7159719" y="5594502"/>
            <a:chExt cx="1288598" cy="1164921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4E3DDE39-CBF1-4256-8C25-ABD072553BAD}"/>
                </a:ext>
              </a:extLst>
            </p:cNvPr>
            <p:cNvSpPr/>
            <p:nvPr/>
          </p:nvSpPr>
          <p:spPr>
            <a:xfrm>
              <a:off x="7159719" y="5594502"/>
              <a:ext cx="1164921" cy="1164921"/>
            </a:xfrm>
            <a:prstGeom prst="ellipse">
              <a:avLst/>
            </a:prstGeom>
            <a:solidFill>
              <a:srgbClr val="F0E9DF"/>
            </a:solidFill>
            <a:ln>
              <a:solidFill>
                <a:srgbClr val="F0E9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FD37D821-FC96-4663-958F-25D39AF8C880}"/>
                </a:ext>
              </a:extLst>
            </p:cNvPr>
            <p:cNvSpPr/>
            <p:nvPr/>
          </p:nvSpPr>
          <p:spPr>
            <a:xfrm>
              <a:off x="7283396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tx1"/>
                  </a:solidFill>
                </a:rPr>
                <a:t>75%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A827685-C023-4183-9CBF-F38C25CBBD9E}"/>
              </a:ext>
            </a:extLst>
          </p:cNvPr>
          <p:cNvGrpSpPr/>
          <p:nvPr/>
        </p:nvGrpSpPr>
        <p:grpSpPr>
          <a:xfrm>
            <a:off x="581331" y="4703524"/>
            <a:ext cx="1288598" cy="1164921"/>
            <a:chOff x="7159719" y="5594502"/>
            <a:chExt cx="1288598" cy="1164921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F75CF52B-B7B1-4566-B0C1-8CC31FBF49FA}"/>
                </a:ext>
              </a:extLst>
            </p:cNvPr>
            <p:cNvSpPr/>
            <p:nvPr/>
          </p:nvSpPr>
          <p:spPr>
            <a:xfrm>
              <a:off x="7159719" y="5594502"/>
              <a:ext cx="1164921" cy="1164921"/>
            </a:xfrm>
            <a:prstGeom prst="ellipse">
              <a:avLst/>
            </a:prstGeom>
            <a:solidFill>
              <a:srgbClr val="D4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A38EDE17-2B69-45E2-A70B-17900948C4A1}"/>
                </a:ext>
              </a:extLst>
            </p:cNvPr>
            <p:cNvSpPr/>
            <p:nvPr/>
          </p:nvSpPr>
          <p:spPr>
            <a:xfrm>
              <a:off x="7283396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tx1"/>
                  </a:solidFill>
                </a:rPr>
                <a:t>56%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4314D0-2305-4847-9DEF-EB77BBB6731C}"/>
              </a:ext>
            </a:extLst>
          </p:cNvPr>
          <p:cNvSpPr/>
          <p:nvPr/>
        </p:nvSpPr>
        <p:spPr>
          <a:xfrm>
            <a:off x="2109441" y="3340496"/>
            <a:ext cx="8740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Образовательных учреждений (49 школ) с 1 сентября введут в работу школьные спортивные клубы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8D2524-132E-452A-AF33-F3F3D7EB82DE}"/>
              </a:ext>
            </a:extLst>
          </p:cNvPr>
          <p:cNvSpPr/>
          <p:nvPr/>
        </p:nvSpPr>
        <p:spPr>
          <a:xfrm>
            <a:off x="2109441" y="1588136"/>
            <a:ext cx="9488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 1 сентября 2021 года с целью увеличения охвата детей дополнительным образованием в общеобразовательных учреждениях введены ставки педагогов дополнительного образования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BC5076B-D0F2-4721-B0E8-D9C45F6674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244" y="557264"/>
            <a:ext cx="675556" cy="675556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16673CE4-D3EC-46AC-814C-59195F75226C}"/>
              </a:ext>
            </a:extLst>
          </p:cNvPr>
          <p:cNvSpPr txBox="1">
            <a:spLocks/>
          </p:cNvSpPr>
          <p:nvPr/>
        </p:nvSpPr>
        <p:spPr>
          <a:xfrm>
            <a:off x="1828800" y="207166"/>
            <a:ext cx="98993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solidFill>
                  <a:srgbClr val="660033"/>
                </a:solidFill>
              </a:rPr>
              <a:t>Перспективы развития 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53459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63EF852-C659-482F-8AE7-E3AD7C8E30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00" y="179409"/>
            <a:ext cx="11808000" cy="6473616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F865E3-3ED9-48FE-958A-DEE76D38F452}"/>
              </a:ext>
            </a:extLst>
          </p:cNvPr>
          <p:cNvSpPr txBox="1">
            <a:spLocks/>
          </p:cNvSpPr>
          <p:nvPr/>
        </p:nvSpPr>
        <p:spPr>
          <a:xfrm>
            <a:off x="1828800" y="189000"/>
            <a:ext cx="9664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660033"/>
                </a:solidFill>
              </a:rPr>
              <a:t>Этапы проведения оценки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B63E33-0878-4273-859C-8ADEC394A558}"/>
              </a:ext>
            </a:extLst>
          </p:cNvPr>
          <p:cNvSpPr/>
          <p:nvPr/>
        </p:nvSpPr>
        <p:spPr>
          <a:xfrm>
            <a:off x="1322300" y="1511553"/>
            <a:ext cx="9879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определение и назначение специалистов, привлекаемых к организации и проведению оценки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9E213B6-AFF4-4275-93F0-1A2F8D694A71}"/>
              </a:ext>
            </a:extLst>
          </p:cNvPr>
          <p:cNvGrpSpPr/>
          <p:nvPr/>
        </p:nvGrpSpPr>
        <p:grpSpPr>
          <a:xfrm>
            <a:off x="478501" y="2446633"/>
            <a:ext cx="634316" cy="573436"/>
            <a:chOff x="8571994" y="5603265"/>
            <a:chExt cx="1288598" cy="1164921"/>
          </a:xfrm>
          <a:solidFill>
            <a:srgbClr val="B4C5BB"/>
          </a:solidFill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465749E3-81AF-4135-9922-C25645EEACEB}"/>
                </a:ext>
              </a:extLst>
            </p:cNvPr>
            <p:cNvSpPr/>
            <p:nvPr/>
          </p:nvSpPr>
          <p:spPr>
            <a:xfrm>
              <a:off x="8571994" y="5603265"/>
              <a:ext cx="1164921" cy="11649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91CF7E9C-CCCF-4981-A613-A5C3D8EA83DA}"/>
                </a:ext>
              </a:extLst>
            </p:cNvPr>
            <p:cNvSpPr/>
            <p:nvPr/>
          </p:nvSpPr>
          <p:spPr>
            <a:xfrm>
              <a:off x="8695671" y="5603265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16AEAB2-A32E-4C9E-A037-9EED15386C0E}"/>
              </a:ext>
            </a:extLst>
          </p:cNvPr>
          <p:cNvGrpSpPr/>
          <p:nvPr/>
        </p:nvGrpSpPr>
        <p:grpSpPr>
          <a:xfrm>
            <a:off x="478501" y="1623792"/>
            <a:ext cx="637913" cy="576689"/>
            <a:chOff x="9999403" y="5594502"/>
            <a:chExt cx="1288598" cy="1164921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1CF3F3F-83DD-459D-A9DE-A06A48E81F5B}"/>
                </a:ext>
              </a:extLst>
            </p:cNvPr>
            <p:cNvSpPr/>
            <p:nvPr/>
          </p:nvSpPr>
          <p:spPr>
            <a:xfrm>
              <a:off x="9999403" y="5594502"/>
              <a:ext cx="1164921" cy="1164921"/>
            </a:xfrm>
            <a:prstGeom prst="ellipse">
              <a:avLst/>
            </a:prstGeom>
            <a:solidFill>
              <a:srgbClr val="BC862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C614432-B57D-4278-8E2E-1562E4405501}"/>
                </a:ext>
              </a:extLst>
            </p:cNvPr>
            <p:cNvSpPr/>
            <p:nvPr/>
          </p:nvSpPr>
          <p:spPr>
            <a:xfrm>
              <a:off x="10123080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22D2B21-8EDC-4D09-8F10-8616AAD269B6}"/>
              </a:ext>
            </a:extLst>
          </p:cNvPr>
          <p:cNvGrpSpPr/>
          <p:nvPr/>
        </p:nvGrpSpPr>
        <p:grpSpPr>
          <a:xfrm>
            <a:off x="483468" y="3228364"/>
            <a:ext cx="634316" cy="573436"/>
            <a:chOff x="7159719" y="5594502"/>
            <a:chExt cx="1288598" cy="1164921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8C604E4-4BA5-4976-A6B4-1558E13574F1}"/>
                </a:ext>
              </a:extLst>
            </p:cNvPr>
            <p:cNvSpPr/>
            <p:nvPr/>
          </p:nvSpPr>
          <p:spPr>
            <a:xfrm>
              <a:off x="7159719" y="5594502"/>
              <a:ext cx="1164921" cy="1164921"/>
            </a:xfrm>
            <a:prstGeom prst="ellipse">
              <a:avLst/>
            </a:prstGeom>
            <a:solidFill>
              <a:srgbClr val="B7B19B"/>
            </a:solidFill>
            <a:ln>
              <a:solidFill>
                <a:srgbClr val="F0E9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800C591A-42C3-4DB8-8484-585FFF3C31E8}"/>
                </a:ext>
              </a:extLst>
            </p:cNvPr>
            <p:cNvSpPr/>
            <p:nvPr/>
          </p:nvSpPr>
          <p:spPr>
            <a:xfrm>
              <a:off x="7283396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0E4A0C0-A46C-489E-BE31-EEA804A3C6D8}"/>
              </a:ext>
            </a:extLst>
          </p:cNvPr>
          <p:cNvSpPr/>
          <p:nvPr/>
        </p:nvSpPr>
        <p:spPr>
          <a:xfrm>
            <a:off x="1324040" y="2433621"/>
            <a:ext cx="9879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подготовка всех категорий участников оценки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454FB4A-36C4-4410-B0FD-F104985D713F}"/>
              </a:ext>
            </a:extLst>
          </p:cNvPr>
          <p:cNvSpPr/>
          <p:nvPr/>
        </p:nvSpPr>
        <p:spPr>
          <a:xfrm>
            <a:off x="1322299" y="3182946"/>
            <a:ext cx="9879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сбор данных – заполнение форм сбора первичных данных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C1A3789-A436-4DE8-B25B-29E3EF4886DA}"/>
              </a:ext>
            </a:extLst>
          </p:cNvPr>
          <p:cNvSpPr/>
          <p:nvPr/>
        </p:nvSpPr>
        <p:spPr>
          <a:xfrm>
            <a:off x="1322298" y="5143247"/>
            <a:ext cx="9879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предоставление результатов – первичных результатов статистических и аналитических сведений по итогу экспертизы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36E6051-9F8F-4765-B226-15050A3023EA}"/>
              </a:ext>
            </a:extLst>
          </p:cNvPr>
          <p:cNvGrpSpPr/>
          <p:nvPr/>
        </p:nvGrpSpPr>
        <p:grpSpPr>
          <a:xfrm>
            <a:off x="478501" y="4047952"/>
            <a:ext cx="634316" cy="573436"/>
            <a:chOff x="8571994" y="5603265"/>
            <a:chExt cx="1288598" cy="1164921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2D83986-AEBF-4F5D-9C54-9A51131B46C1}"/>
                </a:ext>
              </a:extLst>
            </p:cNvPr>
            <p:cNvSpPr/>
            <p:nvPr/>
          </p:nvSpPr>
          <p:spPr>
            <a:xfrm>
              <a:off x="8571994" y="5603265"/>
              <a:ext cx="1164921" cy="1164921"/>
            </a:xfrm>
            <a:prstGeom prst="ellipse">
              <a:avLst/>
            </a:prstGeom>
            <a:solidFill>
              <a:srgbClr val="D4AF92"/>
            </a:solidFill>
            <a:ln>
              <a:solidFill>
                <a:srgbClr val="D4A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85EC2751-AA4B-47BB-9A16-5616BF8CA7C4}"/>
                </a:ext>
              </a:extLst>
            </p:cNvPr>
            <p:cNvSpPr/>
            <p:nvPr/>
          </p:nvSpPr>
          <p:spPr>
            <a:xfrm>
              <a:off x="8695671" y="5603265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9EA1CAA-862C-4A67-93A4-A726C85EEBAE}"/>
              </a:ext>
            </a:extLst>
          </p:cNvPr>
          <p:cNvSpPr/>
          <p:nvPr/>
        </p:nvSpPr>
        <p:spPr>
          <a:xfrm>
            <a:off x="1345632" y="3950395"/>
            <a:ext cx="9879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экспертиза – обработка заполненных форм сбора первичных данных региональными экспертами, анализ полученной информации, расчет показателей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4C4B70F-7463-4CCA-964A-49AE9F9188A0}"/>
              </a:ext>
            </a:extLst>
          </p:cNvPr>
          <p:cNvGrpSpPr/>
          <p:nvPr/>
        </p:nvGrpSpPr>
        <p:grpSpPr>
          <a:xfrm>
            <a:off x="478501" y="5130523"/>
            <a:ext cx="637913" cy="576689"/>
            <a:chOff x="9999403" y="5594502"/>
            <a:chExt cx="1288598" cy="1164921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850E18BE-BA82-4D6B-AB81-AD5BBBC5EDFC}"/>
                </a:ext>
              </a:extLst>
            </p:cNvPr>
            <p:cNvSpPr/>
            <p:nvPr/>
          </p:nvSpPr>
          <p:spPr>
            <a:xfrm>
              <a:off x="9999403" y="5594502"/>
              <a:ext cx="1164921" cy="1164921"/>
            </a:xfrm>
            <a:prstGeom prst="ellipse">
              <a:avLst/>
            </a:prstGeom>
            <a:solidFill>
              <a:srgbClr val="E8D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DDA9BF14-8E84-4C44-8E0F-99CDC2E8A080}"/>
                </a:ext>
              </a:extLst>
            </p:cNvPr>
            <p:cNvSpPr/>
            <p:nvPr/>
          </p:nvSpPr>
          <p:spPr>
            <a:xfrm>
              <a:off x="10123080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25CB31E-EA11-42D8-838D-028F1C4B51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377" y="473940"/>
            <a:ext cx="755681" cy="75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4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F40340-DFF5-4527-892B-6805486E7F64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25862" y="-2461886"/>
            <a:ext cx="6480000" cy="1180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83AB805-00E6-46DD-B846-F0DCE5F8871C}"/>
              </a:ext>
            </a:extLst>
          </p:cNvPr>
          <p:cNvSpPr txBox="1">
            <a:spLocks/>
          </p:cNvSpPr>
          <p:nvPr/>
        </p:nvSpPr>
        <p:spPr>
          <a:xfrm>
            <a:off x="1848678" y="188999"/>
            <a:ext cx="76233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6EDD5B-3802-45A6-AD55-5F8A77569664}"/>
              </a:ext>
            </a:extLst>
          </p:cNvPr>
          <p:cNvSpPr/>
          <p:nvPr/>
        </p:nvSpPr>
        <p:spPr>
          <a:xfrm>
            <a:off x="1638576" y="459285"/>
            <a:ext cx="9473924" cy="432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Механизмы управления качеством образования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E1E375A-DF82-4DB4-A32C-11D0D672DB5D}"/>
              </a:ext>
            </a:extLst>
          </p:cNvPr>
          <p:cNvSpPr/>
          <p:nvPr/>
        </p:nvSpPr>
        <p:spPr>
          <a:xfrm>
            <a:off x="2504384" y="999439"/>
            <a:ext cx="8608116" cy="4320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Механизмы управления качеством образовательных результатов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DE4306B-3253-4C08-9668-E4F1D93D62D2}"/>
              </a:ext>
            </a:extLst>
          </p:cNvPr>
          <p:cNvSpPr/>
          <p:nvPr/>
        </p:nvSpPr>
        <p:spPr>
          <a:xfrm>
            <a:off x="3406084" y="1579516"/>
            <a:ext cx="7706416" cy="432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Система оценки качества подготовки обучающихся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B62D3FB-B8EA-437A-B23A-116DF90B6818}"/>
              </a:ext>
            </a:extLst>
          </p:cNvPr>
          <p:cNvSpPr/>
          <p:nvPr/>
        </p:nvSpPr>
        <p:spPr>
          <a:xfrm>
            <a:off x="3406084" y="2158343"/>
            <a:ext cx="7706416" cy="432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Система работы со школами с низкими результатами обучения и/или школами, функционирующими в неблагоприятных социальных условиях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BA98878-40BD-40CA-B421-BB6C90FF41CB}"/>
              </a:ext>
            </a:extLst>
          </p:cNvPr>
          <p:cNvSpPr/>
          <p:nvPr/>
        </p:nvSpPr>
        <p:spPr>
          <a:xfrm>
            <a:off x="3406084" y="2716642"/>
            <a:ext cx="7706416" cy="432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Система выполнения, поддержки и развития способностей и талантов у детей и молодёжи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B1186A7-80B2-461B-888E-F614F5507815}"/>
              </a:ext>
            </a:extLst>
          </p:cNvPr>
          <p:cNvSpPr/>
          <p:nvPr/>
        </p:nvSpPr>
        <p:spPr>
          <a:xfrm>
            <a:off x="3406084" y="3274941"/>
            <a:ext cx="7706416" cy="432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Система работы по самоопределению и профессиональной ориентации обучающихся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BE7C637-AEA8-44F4-AC8D-19DE6D80C5AE}"/>
              </a:ext>
            </a:extLst>
          </p:cNvPr>
          <p:cNvSpPr/>
          <p:nvPr/>
        </p:nvSpPr>
        <p:spPr>
          <a:xfrm>
            <a:off x="2504384" y="3818397"/>
            <a:ext cx="8608116" cy="432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Механизмы управления качеством образовательной деятельности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F912073-B9BC-4FBC-905E-EA3EED347346}"/>
              </a:ext>
            </a:extLst>
          </p:cNvPr>
          <p:cNvSpPr/>
          <p:nvPr/>
        </p:nvSpPr>
        <p:spPr>
          <a:xfrm>
            <a:off x="3406084" y="4398474"/>
            <a:ext cx="7706416" cy="432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Система мониторинга эффективности руководителей образовательных организаций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484BA52-DE1C-4EB1-8E12-AB511E30325C}"/>
              </a:ext>
            </a:extLst>
          </p:cNvPr>
          <p:cNvSpPr/>
          <p:nvPr/>
        </p:nvSpPr>
        <p:spPr>
          <a:xfrm>
            <a:off x="3406084" y="4977301"/>
            <a:ext cx="7706416" cy="432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Система обеспечения профессионального развития педагогических работников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24E14D6-9B91-422F-8708-D86DE1147B40}"/>
              </a:ext>
            </a:extLst>
          </p:cNvPr>
          <p:cNvSpPr/>
          <p:nvPr/>
        </p:nvSpPr>
        <p:spPr>
          <a:xfrm>
            <a:off x="3406084" y="5535600"/>
            <a:ext cx="7706416" cy="432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Система организации воспитания обучающихся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62FE107-8579-4342-8C2D-F07C5F5CAC0A}"/>
              </a:ext>
            </a:extLst>
          </p:cNvPr>
          <p:cNvSpPr/>
          <p:nvPr/>
        </p:nvSpPr>
        <p:spPr>
          <a:xfrm>
            <a:off x="3406084" y="6093899"/>
            <a:ext cx="7706416" cy="432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Система мониторинга качества дошкольного образования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810AE2F-52C2-4973-ADCF-1E9B37C50D4C}"/>
              </a:ext>
            </a:extLst>
          </p:cNvPr>
          <p:cNvCxnSpPr/>
          <p:nvPr/>
        </p:nvCxnSpPr>
        <p:spPr>
          <a:xfrm flipH="1">
            <a:off x="1155700" y="660400"/>
            <a:ext cx="4828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B6DFF03-46A0-4962-B256-2A1B49C19AAD}"/>
              </a:ext>
            </a:extLst>
          </p:cNvPr>
          <p:cNvCxnSpPr>
            <a:cxnSpLocks/>
          </p:cNvCxnSpPr>
          <p:nvPr/>
        </p:nvCxnSpPr>
        <p:spPr>
          <a:xfrm>
            <a:off x="1155700" y="660400"/>
            <a:ext cx="0" cy="5550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ACC640B-4700-4784-81A7-FBFE6B7578BD}"/>
              </a:ext>
            </a:extLst>
          </p:cNvPr>
          <p:cNvCxnSpPr>
            <a:stCxn id="10" idx="1"/>
          </p:cNvCxnSpPr>
          <p:nvPr/>
        </p:nvCxnSpPr>
        <p:spPr>
          <a:xfrm flipH="1">
            <a:off x="1155700" y="1215439"/>
            <a:ext cx="1348684" cy="37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DC09886-CDF7-4070-B119-1B4CDD11D488}"/>
              </a:ext>
            </a:extLst>
          </p:cNvPr>
          <p:cNvCxnSpPr>
            <a:cxnSpLocks/>
          </p:cNvCxnSpPr>
          <p:nvPr/>
        </p:nvCxnSpPr>
        <p:spPr>
          <a:xfrm>
            <a:off x="1155700" y="1215439"/>
            <a:ext cx="0" cy="2818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277EC46-62BD-48B3-881D-2D0CC31BC31D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1155700" y="4034397"/>
            <a:ext cx="13486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55F6AC6B-E8C8-4B20-B8B0-C96FB97DB736}"/>
              </a:ext>
            </a:extLst>
          </p:cNvPr>
          <p:cNvCxnSpPr>
            <a:cxnSpLocks/>
          </p:cNvCxnSpPr>
          <p:nvPr/>
        </p:nvCxnSpPr>
        <p:spPr>
          <a:xfrm>
            <a:off x="2504384" y="1431439"/>
            <a:ext cx="0" cy="20595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682ECB86-8D25-47CE-8511-294628A21DCE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504384" y="3490941"/>
            <a:ext cx="9017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BA946EA4-4710-4DB8-A3F1-E2245EE02759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2504384" y="1795516"/>
            <a:ext cx="9017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98876BD8-6481-45F8-96FC-DAC4630AA56F}"/>
              </a:ext>
            </a:extLst>
          </p:cNvPr>
          <p:cNvCxnSpPr/>
          <p:nvPr/>
        </p:nvCxnSpPr>
        <p:spPr>
          <a:xfrm flipH="1">
            <a:off x="2504384" y="2362200"/>
            <a:ext cx="9017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D5E5E3E-F245-4520-9042-369AC3AA776C}"/>
              </a:ext>
            </a:extLst>
          </p:cNvPr>
          <p:cNvCxnSpPr/>
          <p:nvPr/>
        </p:nvCxnSpPr>
        <p:spPr>
          <a:xfrm flipH="1">
            <a:off x="2504384" y="2933700"/>
            <a:ext cx="9017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208CBBCC-76C8-420A-A0C3-26723D7883A9}"/>
              </a:ext>
            </a:extLst>
          </p:cNvPr>
          <p:cNvCxnSpPr>
            <a:cxnSpLocks/>
          </p:cNvCxnSpPr>
          <p:nvPr/>
        </p:nvCxnSpPr>
        <p:spPr>
          <a:xfrm>
            <a:off x="2504384" y="4191000"/>
            <a:ext cx="0" cy="211889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ECDEFA84-40CE-42F4-B104-6774EE267A47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2504384" y="6309899"/>
            <a:ext cx="9017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A9FA7123-3590-4F52-AE87-01F6C9F21F28}"/>
              </a:ext>
            </a:extLst>
          </p:cNvPr>
          <p:cNvCxnSpPr>
            <a:stCxn id="19" idx="1"/>
          </p:cNvCxnSpPr>
          <p:nvPr/>
        </p:nvCxnSpPr>
        <p:spPr>
          <a:xfrm flipH="1">
            <a:off x="2504384" y="4614474"/>
            <a:ext cx="901700" cy="83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83A6EA1A-5222-4C84-ADA1-EC48B29A1337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2504384" y="5193301"/>
            <a:ext cx="9017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BD17E95E-6F05-421C-A38A-BD7710EBC502}"/>
              </a:ext>
            </a:extLst>
          </p:cNvPr>
          <p:cNvCxnSpPr>
            <a:stCxn id="21" idx="1"/>
          </p:cNvCxnSpPr>
          <p:nvPr/>
        </p:nvCxnSpPr>
        <p:spPr>
          <a:xfrm flipH="1">
            <a:off x="2504384" y="5751600"/>
            <a:ext cx="901700" cy="15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8983F38-6FCF-4030-B5A6-49C9156CA3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90" y="280737"/>
            <a:ext cx="657182" cy="65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4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C29AFB-9FEB-4F3E-B342-FB8A8F980397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56000" y="-2475000"/>
            <a:ext cx="6480000" cy="1180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F980D7E-5487-411C-9F42-8C3C15E22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361" y="2440031"/>
            <a:ext cx="10515600" cy="1202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Система работы по самоопределению и профессиональной ориентации обучающихся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F865E3-3ED9-48FE-958A-DEE76D38F452}"/>
              </a:ext>
            </a:extLst>
          </p:cNvPr>
          <p:cNvSpPr txBox="1">
            <a:spLocks/>
          </p:cNvSpPr>
          <p:nvPr/>
        </p:nvSpPr>
        <p:spPr>
          <a:xfrm>
            <a:off x="1828800" y="189000"/>
            <a:ext cx="9664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660033"/>
                </a:solidFill>
              </a:rPr>
              <a:t>Приоритетные направления для оценки качества дополнительного образования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638096-2AE9-4381-8448-972747D840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244" y="514003"/>
            <a:ext cx="675556" cy="6755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B63E33-0878-4273-859C-8ADEC394A558}"/>
              </a:ext>
            </a:extLst>
          </p:cNvPr>
          <p:cNvSpPr/>
          <p:nvPr/>
        </p:nvSpPr>
        <p:spPr>
          <a:xfrm>
            <a:off x="1341689" y="1527803"/>
            <a:ext cx="9879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Система выявления, поддержки и развития способностей и талантов у детей и молодежи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9E213B6-AFF4-4275-93F0-1A2F8D694A71}"/>
              </a:ext>
            </a:extLst>
          </p:cNvPr>
          <p:cNvGrpSpPr/>
          <p:nvPr/>
        </p:nvGrpSpPr>
        <p:grpSpPr>
          <a:xfrm>
            <a:off x="472324" y="2498902"/>
            <a:ext cx="634316" cy="573436"/>
            <a:chOff x="8571994" y="5603265"/>
            <a:chExt cx="1288598" cy="1164921"/>
          </a:xfrm>
          <a:solidFill>
            <a:srgbClr val="B4C5BB"/>
          </a:solidFill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465749E3-81AF-4135-9922-C25645EEACEB}"/>
                </a:ext>
              </a:extLst>
            </p:cNvPr>
            <p:cNvSpPr/>
            <p:nvPr/>
          </p:nvSpPr>
          <p:spPr>
            <a:xfrm>
              <a:off x="8571994" y="5603265"/>
              <a:ext cx="1164921" cy="11649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91CF7E9C-CCCF-4981-A613-A5C3D8EA83DA}"/>
                </a:ext>
              </a:extLst>
            </p:cNvPr>
            <p:cNvSpPr/>
            <p:nvPr/>
          </p:nvSpPr>
          <p:spPr>
            <a:xfrm>
              <a:off x="8695671" y="5603265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16AEAB2-A32E-4C9E-A037-9EED15386C0E}"/>
              </a:ext>
            </a:extLst>
          </p:cNvPr>
          <p:cNvGrpSpPr/>
          <p:nvPr/>
        </p:nvGrpSpPr>
        <p:grpSpPr>
          <a:xfrm>
            <a:off x="478501" y="1623792"/>
            <a:ext cx="637913" cy="576689"/>
            <a:chOff x="9999403" y="5594502"/>
            <a:chExt cx="1288598" cy="1164921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1CF3F3F-83DD-459D-A9DE-A06A48E81F5B}"/>
                </a:ext>
              </a:extLst>
            </p:cNvPr>
            <p:cNvSpPr/>
            <p:nvPr/>
          </p:nvSpPr>
          <p:spPr>
            <a:xfrm>
              <a:off x="9999403" y="5594502"/>
              <a:ext cx="1164921" cy="1164921"/>
            </a:xfrm>
            <a:prstGeom prst="ellipse">
              <a:avLst/>
            </a:prstGeom>
            <a:solidFill>
              <a:srgbClr val="BC862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C614432-B57D-4278-8E2E-1562E4405501}"/>
                </a:ext>
              </a:extLst>
            </p:cNvPr>
            <p:cNvSpPr/>
            <p:nvPr/>
          </p:nvSpPr>
          <p:spPr>
            <a:xfrm>
              <a:off x="10123080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8" name="Picture 4" descr="Нарисовать контур рук | Линейные чертежи, Визитки визажистов, Силуэтные  татуировки">
            <a:extLst>
              <a:ext uri="{FF2B5EF4-FFF2-40B4-BE49-F238E27FC236}">
                <a16:creationId xmlns:a16="http://schemas.microsoft.com/office/drawing/2014/main" id="{CDBC2846-201A-4B11-8B5A-7AE856425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6263" y="4010416"/>
            <a:ext cx="2065073" cy="231288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9AA4B8-64CD-4D50-AE1E-D034E5533D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383" y="3638534"/>
            <a:ext cx="4333696" cy="2886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22D2B21-8EDC-4D09-8F10-8616AAD269B6}"/>
              </a:ext>
            </a:extLst>
          </p:cNvPr>
          <p:cNvGrpSpPr/>
          <p:nvPr/>
        </p:nvGrpSpPr>
        <p:grpSpPr>
          <a:xfrm>
            <a:off x="483601" y="3366673"/>
            <a:ext cx="634316" cy="573436"/>
            <a:chOff x="7159719" y="5594502"/>
            <a:chExt cx="1288598" cy="1164921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8C604E4-4BA5-4976-A6B4-1558E13574F1}"/>
                </a:ext>
              </a:extLst>
            </p:cNvPr>
            <p:cNvSpPr/>
            <p:nvPr/>
          </p:nvSpPr>
          <p:spPr>
            <a:xfrm>
              <a:off x="7159719" y="5594502"/>
              <a:ext cx="1164921" cy="1164921"/>
            </a:xfrm>
            <a:prstGeom prst="ellipse">
              <a:avLst/>
            </a:prstGeom>
            <a:solidFill>
              <a:srgbClr val="B7B19B"/>
            </a:solidFill>
            <a:ln>
              <a:solidFill>
                <a:srgbClr val="F0E9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800C591A-42C3-4DB8-8484-585FFF3C31E8}"/>
                </a:ext>
              </a:extLst>
            </p:cNvPr>
            <p:cNvSpPr/>
            <p:nvPr/>
          </p:nvSpPr>
          <p:spPr>
            <a:xfrm>
              <a:off x="7283396" y="5594502"/>
              <a:ext cx="1164921" cy="1164921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0" name="Объект 2">
            <a:extLst>
              <a:ext uri="{FF2B5EF4-FFF2-40B4-BE49-F238E27FC236}">
                <a16:creationId xmlns:a16="http://schemas.microsoft.com/office/drawing/2014/main" id="{2E927175-07F9-40B0-ACBC-DB165474CF93}"/>
              </a:ext>
            </a:extLst>
          </p:cNvPr>
          <p:cNvSpPr txBox="1">
            <a:spLocks/>
          </p:cNvSpPr>
          <p:nvPr/>
        </p:nvSpPr>
        <p:spPr>
          <a:xfrm>
            <a:off x="1398241" y="3366673"/>
            <a:ext cx="10515600" cy="120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Система организации воспитания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54215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14B790-CCD9-41F1-8258-33C80309BE43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00" y="189000"/>
            <a:ext cx="11808000" cy="648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8D2524-132E-452A-AF33-F3F3D7EB82DE}"/>
              </a:ext>
            </a:extLst>
          </p:cNvPr>
          <p:cNvSpPr/>
          <p:nvPr/>
        </p:nvSpPr>
        <p:spPr>
          <a:xfrm>
            <a:off x="927100" y="1601084"/>
            <a:ext cx="106706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600" dirty="0"/>
              <a:t>цели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600" dirty="0"/>
              <a:t>показатели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600" dirty="0"/>
              <a:t>методы сбора и обработки информации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600" dirty="0"/>
              <a:t>мониторинг показателей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600" dirty="0"/>
              <a:t>анализ результатов мониторинга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600" dirty="0"/>
              <a:t>адресные рекомендации по результатам анализа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600" dirty="0"/>
              <a:t>меры и мероприятия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600" dirty="0"/>
              <a:t>управленческие решения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600" dirty="0"/>
              <a:t>анализ эффективности принятых мер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16673CE4-D3EC-46AC-814C-59195F75226C}"/>
              </a:ext>
            </a:extLst>
          </p:cNvPr>
          <p:cNvSpPr txBox="1">
            <a:spLocks/>
          </p:cNvSpPr>
          <p:nvPr/>
        </p:nvSpPr>
        <p:spPr>
          <a:xfrm>
            <a:off x="1828800" y="207166"/>
            <a:ext cx="98993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660033"/>
                </a:solidFill>
              </a:rPr>
              <a:t>Компоненты управленческого цикла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4E8F80-6BD2-49BD-87BB-30A3E52057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206" y="226487"/>
            <a:ext cx="1093700" cy="10937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0047C8-7A58-4D33-89C6-2E17A641E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383" y="4432300"/>
            <a:ext cx="2288467" cy="22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14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83AB805-00E6-46DD-B846-F0DCE5F8871C}"/>
              </a:ext>
            </a:extLst>
          </p:cNvPr>
          <p:cNvSpPr txBox="1">
            <a:spLocks/>
          </p:cNvSpPr>
          <p:nvPr/>
        </p:nvSpPr>
        <p:spPr>
          <a:xfrm>
            <a:off x="1848678" y="188999"/>
            <a:ext cx="76233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C7DDEC-B5D2-4B1E-84ED-0DBD70BD7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17"/>
          <a:stretch/>
        </p:blipFill>
        <p:spPr bwMode="auto">
          <a:xfrm>
            <a:off x="408780" y="188997"/>
            <a:ext cx="11374438" cy="6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4B6892C4-2F74-4F15-B373-AEB954E0F312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50441" y="-2493166"/>
            <a:ext cx="6480000" cy="1180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83AB805-00E6-46DD-B846-F0DCE5F8871C}"/>
              </a:ext>
            </a:extLst>
          </p:cNvPr>
          <p:cNvSpPr txBox="1">
            <a:spLocks/>
          </p:cNvSpPr>
          <p:nvPr/>
        </p:nvSpPr>
        <p:spPr>
          <a:xfrm>
            <a:off x="1848678" y="188999"/>
            <a:ext cx="76233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42B285-E009-4643-82CC-83F3DDF1E093}"/>
              </a:ext>
            </a:extLst>
          </p:cNvPr>
          <p:cNvSpPr/>
          <p:nvPr/>
        </p:nvSpPr>
        <p:spPr>
          <a:xfrm>
            <a:off x="892861" y="2311692"/>
            <a:ext cx="2393254" cy="558800"/>
          </a:xfrm>
          <a:prstGeom prst="rect">
            <a:avLst/>
          </a:prstGeom>
          <a:solidFill>
            <a:srgbClr val="D6DADD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Анализ эффективности принятых мер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233C4C-3D69-4022-A5C4-A6BB5A103405}"/>
              </a:ext>
            </a:extLst>
          </p:cNvPr>
          <p:cNvSpPr/>
          <p:nvPr/>
        </p:nvSpPr>
        <p:spPr>
          <a:xfrm>
            <a:off x="892861" y="3210916"/>
            <a:ext cx="2393254" cy="558800"/>
          </a:xfrm>
          <a:prstGeom prst="rect">
            <a:avLst/>
          </a:prstGeom>
          <a:solidFill>
            <a:srgbClr val="D6DADD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Управленческие решения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0B9947-11C5-4F44-A2E7-F0210EA9CD2B}"/>
              </a:ext>
            </a:extLst>
          </p:cNvPr>
          <p:cNvSpPr/>
          <p:nvPr/>
        </p:nvSpPr>
        <p:spPr>
          <a:xfrm>
            <a:off x="892861" y="4110140"/>
            <a:ext cx="2393254" cy="558800"/>
          </a:xfrm>
          <a:prstGeom prst="rect">
            <a:avLst/>
          </a:prstGeom>
          <a:solidFill>
            <a:srgbClr val="D6DADD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Меры, мероприятия</a:t>
            </a:r>
          </a:p>
        </p:txBody>
      </p:sp>
      <p:sp>
        <p:nvSpPr>
          <p:cNvPr id="10" name="Стрелка: вверх 9">
            <a:extLst>
              <a:ext uri="{FF2B5EF4-FFF2-40B4-BE49-F238E27FC236}">
                <a16:creationId xmlns:a16="http://schemas.microsoft.com/office/drawing/2014/main" id="{24B9E62D-3DDE-46A2-A2B4-690C069A8396}"/>
              </a:ext>
            </a:extLst>
          </p:cNvPr>
          <p:cNvSpPr/>
          <p:nvPr/>
        </p:nvSpPr>
        <p:spPr>
          <a:xfrm>
            <a:off x="1980537" y="2907656"/>
            <a:ext cx="279400" cy="2660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93D20BF4-6A58-4CB3-9584-C133F0F4D216}"/>
              </a:ext>
            </a:extLst>
          </p:cNvPr>
          <p:cNvSpPr/>
          <p:nvPr/>
        </p:nvSpPr>
        <p:spPr>
          <a:xfrm>
            <a:off x="1964378" y="3786947"/>
            <a:ext cx="279400" cy="2660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0C11E8E-5060-4670-8ADC-56F9B97CE96C}"/>
              </a:ext>
            </a:extLst>
          </p:cNvPr>
          <p:cNvSpPr/>
          <p:nvPr/>
        </p:nvSpPr>
        <p:spPr>
          <a:xfrm>
            <a:off x="4842254" y="3906401"/>
            <a:ext cx="2393255" cy="558800"/>
          </a:xfrm>
          <a:prstGeom prst="rect">
            <a:avLst/>
          </a:prstGeom>
          <a:solidFill>
            <a:srgbClr val="D6DADD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Мониторинг показателей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B724C8C-F119-44AD-98A0-34CCC1C059C4}"/>
              </a:ext>
            </a:extLst>
          </p:cNvPr>
          <p:cNvSpPr/>
          <p:nvPr/>
        </p:nvSpPr>
        <p:spPr>
          <a:xfrm>
            <a:off x="4842255" y="4806616"/>
            <a:ext cx="2393256" cy="558800"/>
          </a:xfrm>
          <a:prstGeom prst="rect">
            <a:avLst/>
          </a:prstGeom>
          <a:solidFill>
            <a:srgbClr val="D6DADD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Анализ результатов мониторинга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FDE1CAF-D28B-4B53-AC90-068F416C3934}"/>
              </a:ext>
            </a:extLst>
          </p:cNvPr>
          <p:cNvSpPr/>
          <p:nvPr/>
        </p:nvSpPr>
        <p:spPr>
          <a:xfrm>
            <a:off x="4842254" y="5705840"/>
            <a:ext cx="2393257" cy="558800"/>
          </a:xfrm>
          <a:prstGeom prst="rect">
            <a:avLst/>
          </a:prstGeom>
          <a:solidFill>
            <a:srgbClr val="D6DADD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Адресные рекомендации по результатам анализа</a:t>
            </a:r>
          </a:p>
        </p:txBody>
      </p:sp>
      <p:sp>
        <p:nvSpPr>
          <p:cNvPr id="15" name="Стрелка: вверх 14">
            <a:extLst>
              <a:ext uri="{FF2B5EF4-FFF2-40B4-BE49-F238E27FC236}">
                <a16:creationId xmlns:a16="http://schemas.microsoft.com/office/drawing/2014/main" id="{2AA8E243-5652-4D5A-8CEE-769211842BDB}"/>
              </a:ext>
            </a:extLst>
          </p:cNvPr>
          <p:cNvSpPr/>
          <p:nvPr/>
        </p:nvSpPr>
        <p:spPr>
          <a:xfrm rot="10800000">
            <a:off x="5899181" y="4491030"/>
            <a:ext cx="279400" cy="2660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верх 15">
            <a:extLst>
              <a:ext uri="{FF2B5EF4-FFF2-40B4-BE49-F238E27FC236}">
                <a16:creationId xmlns:a16="http://schemas.microsoft.com/office/drawing/2014/main" id="{DEA67B91-3D09-4A67-B1B6-D56CF60CE30B}"/>
              </a:ext>
            </a:extLst>
          </p:cNvPr>
          <p:cNvSpPr/>
          <p:nvPr/>
        </p:nvSpPr>
        <p:spPr>
          <a:xfrm rot="10800000">
            <a:off x="5899180" y="5394053"/>
            <a:ext cx="279400" cy="2660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9C39D76-36CC-4184-B1F2-2F16761CB841}"/>
              </a:ext>
            </a:extLst>
          </p:cNvPr>
          <p:cNvSpPr/>
          <p:nvPr/>
        </p:nvSpPr>
        <p:spPr>
          <a:xfrm>
            <a:off x="8760895" y="2311692"/>
            <a:ext cx="2393254" cy="558800"/>
          </a:xfrm>
          <a:prstGeom prst="rect">
            <a:avLst/>
          </a:prstGeom>
          <a:solidFill>
            <a:srgbClr val="D7DBDE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Цели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0AFAC0A-DB71-4AB9-88D5-D9812CE4E5C3}"/>
              </a:ext>
            </a:extLst>
          </p:cNvPr>
          <p:cNvSpPr/>
          <p:nvPr/>
        </p:nvSpPr>
        <p:spPr>
          <a:xfrm>
            <a:off x="8760894" y="3211907"/>
            <a:ext cx="2393255" cy="558800"/>
          </a:xfrm>
          <a:prstGeom prst="rect">
            <a:avLst/>
          </a:prstGeom>
          <a:solidFill>
            <a:srgbClr val="D6DADD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Показатели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37DDB10-D98D-47FE-9003-29A9F2A80E28}"/>
              </a:ext>
            </a:extLst>
          </p:cNvPr>
          <p:cNvSpPr/>
          <p:nvPr/>
        </p:nvSpPr>
        <p:spPr>
          <a:xfrm>
            <a:off x="8760895" y="4111131"/>
            <a:ext cx="2393256" cy="558800"/>
          </a:xfrm>
          <a:prstGeom prst="rect">
            <a:avLst/>
          </a:prstGeom>
          <a:solidFill>
            <a:srgbClr val="D6DADD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Методы сбора и обработки информации</a:t>
            </a:r>
          </a:p>
        </p:txBody>
      </p:sp>
      <p:sp>
        <p:nvSpPr>
          <p:cNvPr id="20" name="Стрелка: вверх 19">
            <a:extLst>
              <a:ext uri="{FF2B5EF4-FFF2-40B4-BE49-F238E27FC236}">
                <a16:creationId xmlns:a16="http://schemas.microsoft.com/office/drawing/2014/main" id="{90DEBD88-E21D-4F59-B3F0-771B72A0E1D2}"/>
              </a:ext>
            </a:extLst>
          </p:cNvPr>
          <p:cNvSpPr/>
          <p:nvPr/>
        </p:nvSpPr>
        <p:spPr>
          <a:xfrm rot="10800000">
            <a:off x="9817821" y="2918020"/>
            <a:ext cx="279400" cy="266095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верх 20">
            <a:extLst>
              <a:ext uri="{FF2B5EF4-FFF2-40B4-BE49-F238E27FC236}">
                <a16:creationId xmlns:a16="http://schemas.microsoft.com/office/drawing/2014/main" id="{5336CBA8-DC36-4FCA-B405-A2775D8D925B}"/>
              </a:ext>
            </a:extLst>
          </p:cNvPr>
          <p:cNvSpPr/>
          <p:nvPr/>
        </p:nvSpPr>
        <p:spPr>
          <a:xfrm rot="10800000">
            <a:off x="9817821" y="3807871"/>
            <a:ext cx="279400" cy="266095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585394F2-DAA7-44FE-A0D1-68EA614FB806}"/>
              </a:ext>
            </a:extLst>
          </p:cNvPr>
          <p:cNvSpPr txBox="1">
            <a:spLocks/>
          </p:cNvSpPr>
          <p:nvPr/>
        </p:nvSpPr>
        <p:spPr>
          <a:xfrm>
            <a:off x="1828800" y="207166"/>
            <a:ext cx="9899374" cy="793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/>
              <a:t>Структура управленческого цикла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B629519-C129-4BBB-A683-9168888FBA85}"/>
              </a:ext>
            </a:extLst>
          </p:cNvPr>
          <p:cNvSpPr/>
          <p:nvPr/>
        </p:nvSpPr>
        <p:spPr>
          <a:xfrm>
            <a:off x="4697261" y="3807870"/>
            <a:ext cx="2683235" cy="2643784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4400DF7-6083-4377-9EB2-666331F1FB20}"/>
              </a:ext>
            </a:extLst>
          </p:cNvPr>
          <p:cNvSpPr/>
          <p:nvPr/>
        </p:nvSpPr>
        <p:spPr>
          <a:xfrm>
            <a:off x="778619" y="2166538"/>
            <a:ext cx="2683235" cy="2643784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AC295CD-CF83-4E99-9AF0-4C7C797A4E9A}"/>
              </a:ext>
            </a:extLst>
          </p:cNvPr>
          <p:cNvSpPr/>
          <p:nvPr/>
        </p:nvSpPr>
        <p:spPr>
          <a:xfrm>
            <a:off x="8615904" y="2191805"/>
            <a:ext cx="2683235" cy="2643784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: развернутая 47">
            <a:extLst>
              <a:ext uri="{FF2B5EF4-FFF2-40B4-BE49-F238E27FC236}">
                <a16:creationId xmlns:a16="http://schemas.microsoft.com/office/drawing/2014/main" id="{AB2A5DD2-8D4B-4B99-9F90-B1E8FE6AEDB4}"/>
              </a:ext>
            </a:extLst>
          </p:cNvPr>
          <p:cNvSpPr/>
          <p:nvPr/>
        </p:nvSpPr>
        <p:spPr>
          <a:xfrm>
            <a:off x="1964378" y="912780"/>
            <a:ext cx="8559858" cy="96812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2D95ACE-A824-4EA3-86D1-F6DD8B613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5304" y1="62500" x2="45304" y2="62500"/>
                        <a14:backgroundMark x1="48619" y1="39063" x2="48619" y2="390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6540071" y="2973205"/>
            <a:ext cx="6834899" cy="1716715"/>
          </a:xfrm>
          <a:prstGeom prst="rect">
            <a:avLst/>
          </a:prstGeom>
        </p:spPr>
      </p:pic>
      <p:sp>
        <p:nvSpPr>
          <p:cNvPr id="55" name="Стрелка: изогнутая 54">
            <a:extLst>
              <a:ext uri="{FF2B5EF4-FFF2-40B4-BE49-F238E27FC236}">
                <a16:creationId xmlns:a16="http://schemas.microsoft.com/office/drawing/2014/main" id="{45A2B620-8BF8-48F3-8D03-D6CC09F53A6C}"/>
              </a:ext>
            </a:extLst>
          </p:cNvPr>
          <p:cNvSpPr/>
          <p:nvPr/>
        </p:nvSpPr>
        <p:spPr>
          <a:xfrm rot="10800000">
            <a:off x="7380495" y="4863380"/>
            <a:ext cx="2830679" cy="1121859"/>
          </a:xfrm>
          <a:prstGeom prst="bentArrow">
            <a:avLst>
              <a:gd name="adj1" fmla="val 2264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Стрелка: изогнутая 55">
            <a:extLst>
              <a:ext uri="{FF2B5EF4-FFF2-40B4-BE49-F238E27FC236}">
                <a16:creationId xmlns:a16="http://schemas.microsoft.com/office/drawing/2014/main" id="{B4288538-41D7-4D6A-B138-133AC70F1F56}"/>
              </a:ext>
            </a:extLst>
          </p:cNvPr>
          <p:cNvSpPr/>
          <p:nvPr/>
        </p:nvSpPr>
        <p:spPr>
          <a:xfrm rot="5400000" flipH="1" flipV="1">
            <a:off x="2649402" y="3845460"/>
            <a:ext cx="1036468" cy="29877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0E5AAC-213F-467D-A01C-EE00B1EEE8A5}"/>
              </a:ext>
            </a:extLst>
          </p:cNvPr>
          <p:cNvSpPr txBox="1"/>
          <p:nvPr/>
        </p:nvSpPr>
        <p:spPr>
          <a:xfrm>
            <a:off x="663205" y="1813718"/>
            <a:ext cx="293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Управленческие документы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FB94C6-3F71-4A7F-939C-A37B66D07A5F}"/>
              </a:ext>
            </a:extLst>
          </p:cNvPr>
          <p:cNvSpPr txBox="1"/>
          <p:nvPr/>
        </p:nvSpPr>
        <p:spPr>
          <a:xfrm>
            <a:off x="8513550" y="1776797"/>
            <a:ext cx="298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Концептуальные документы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EECDACA-8F9D-4751-A10E-56F922AC08BF}"/>
              </a:ext>
            </a:extLst>
          </p:cNvPr>
          <p:cNvSpPr txBox="1"/>
          <p:nvPr/>
        </p:nvSpPr>
        <p:spPr>
          <a:xfrm>
            <a:off x="4545039" y="3369283"/>
            <a:ext cx="298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Процессуальные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2053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671</Words>
  <Application>Microsoft Office PowerPoint</Application>
  <PresentationFormat>Широкоэкранный</PresentationFormat>
  <Paragraphs>88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Тема Office</vt:lpstr>
      <vt:lpstr>Современное дополнительное образование:  управленческая позиция</vt:lpstr>
      <vt:lpstr>Нормативные стратегические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дополнительное образование: управленческая позиция</dc:title>
  <dc:creator>XEON</dc:creator>
  <cp:lastModifiedBy>Пользователь</cp:lastModifiedBy>
  <cp:revision>78</cp:revision>
  <dcterms:created xsi:type="dcterms:W3CDTF">2021-08-09T09:14:41Z</dcterms:created>
  <dcterms:modified xsi:type="dcterms:W3CDTF">2021-08-26T09:03:13Z</dcterms:modified>
</cp:coreProperties>
</file>