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74" r:id="rId3"/>
    <p:sldId id="275" r:id="rId4"/>
    <p:sldId id="276" r:id="rId5"/>
    <p:sldId id="272" r:id="rId6"/>
    <p:sldId id="277" r:id="rId7"/>
    <p:sldId id="256" r:id="rId8"/>
    <p:sldId id="260" r:id="rId9"/>
    <p:sldId id="27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6" autoAdjust="0"/>
  </p:normalViewPr>
  <p:slideViewPr>
    <p:cSldViewPr snapToGrid="0">
      <p:cViewPr varScale="1">
        <p:scale>
          <a:sx n="75" d="100"/>
          <a:sy n="75" d="100"/>
        </p:scale>
        <p:origin x="-516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DDBA7-54D8-433E-AD35-8D7811791C1C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8873D-49D8-4C0D-B768-08469FA27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1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8873D-49D8-4C0D-B768-08469FA27BE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0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8873D-49D8-4C0D-B768-08469FA27BE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5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4BD-4903-4EFC-AF74-CCFACF7BF1A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8D23-A677-4B0D-A0EA-CF914377D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96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4BD-4903-4EFC-AF74-CCFACF7BF1A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8D23-A677-4B0D-A0EA-CF914377D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73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4BD-4903-4EFC-AF74-CCFACF7BF1A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8D23-A677-4B0D-A0EA-CF914377D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3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4BD-4903-4EFC-AF74-CCFACF7BF1A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8D23-A677-4B0D-A0EA-CF914377D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0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4BD-4903-4EFC-AF74-CCFACF7BF1A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8D23-A677-4B0D-A0EA-CF914377D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1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4BD-4903-4EFC-AF74-CCFACF7BF1A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8D23-A677-4B0D-A0EA-CF914377D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1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4BD-4903-4EFC-AF74-CCFACF7BF1A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8D23-A677-4B0D-A0EA-CF914377D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16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4BD-4903-4EFC-AF74-CCFACF7BF1A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8D23-A677-4B0D-A0EA-CF914377D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80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4BD-4903-4EFC-AF74-CCFACF7BF1A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8D23-A677-4B0D-A0EA-CF914377D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3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4BD-4903-4EFC-AF74-CCFACF7BF1A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8D23-A677-4B0D-A0EA-CF914377D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81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4BD-4903-4EFC-AF74-CCFACF7BF1A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8D23-A677-4B0D-A0EA-CF914377D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2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4F4BD-4903-4EFC-AF74-CCFACF7BF1A8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8D23-A677-4B0D-A0EA-CF914377D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4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5385" y="222820"/>
            <a:ext cx="9144000" cy="15540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Функциональная грамотность современного педагога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03401" y="275011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600" b="1" dirty="0">
                <a:latin typeface="Constantia" panose="02030602050306030303" pitchFamily="18" charset="0"/>
              </a:rPr>
              <a:t>Великая цель образования – это не знания, а действия</a:t>
            </a:r>
            <a:r>
              <a:rPr lang="ru-RU" sz="3600" dirty="0">
                <a:latin typeface="Constantia" panose="02030602050306030303" pitchFamily="18" charset="0"/>
              </a:rPr>
              <a:t> Герберт Спенсер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2" y="1935637"/>
            <a:ext cx="4791456" cy="4791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964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9" y="3700783"/>
            <a:ext cx="4341543" cy="2986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284" y="3547872"/>
            <a:ext cx="3537527" cy="31943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09" y="329184"/>
            <a:ext cx="8763322" cy="290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8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ou4.ru/f/images/uploads/5781135c29bbb663f4a208fd2bf746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5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41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2976" y="412475"/>
            <a:ext cx="6205728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Constantia" panose="02030602050306030303" pitchFamily="18" charset="0"/>
              </a:rPr>
              <a:t>От преподавания — к изучению, от монолога — к интерактивному </a:t>
            </a:r>
            <a:r>
              <a:rPr lang="ru-RU" sz="3200" dirty="0" smtClean="0">
                <a:latin typeface="Constantia" panose="02030602050306030303" pitchFamily="18" charset="0"/>
              </a:rPr>
              <a:t>взаимодействию!</a:t>
            </a:r>
          </a:p>
        </p:txBody>
      </p:sp>
      <p:pic>
        <p:nvPicPr>
          <p:cNvPr id="3074" name="Picture 2" descr="Яндекс проведет серию онлайн-конференций для педагогов «Функциональная  грамотность как результат образования» - 9 Июня 2020 - КОГОБУ ЦД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225213"/>
            <a:ext cx="48768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32704" y="4093387"/>
            <a:ext cx="609600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 dirty="0">
                <a:latin typeface="Constantia" panose="02030602050306030303" pitchFamily="18" charset="0"/>
              </a:rPr>
              <a:t>От формулы «Педагог знает, чему учить» к формуле «Ребенок сам выбирает, чему учиться»!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8107680" y="2601230"/>
            <a:ext cx="938784" cy="1348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941" t="11944" r="9529" b="22698"/>
          <a:stretch/>
        </p:blipFill>
        <p:spPr>
          <a:xfrm>
            <a:off x="6120384" y="524256"/>
            <a:ext cx="6181344" cy="3816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9056"/>
            <a:ext cx="6028944" cy="602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1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054022"/>
            <a:ext cx="4076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Constantia" panose="02030602050306030303" pitchFamily="18" charset="0"/>
              </a:rPr>
              <a:t>Тот, кто, обращаясь к старому, способен открывать новое, достоин быть </a:t>
            </a:r>
            <a:r>
              <a:rPr lang="ru-RU" sz="3600" dirty="0" smtClean="0">
                <a:latin typeface="Constantia" panose="02030602050306030303" pitchFamily="18" charset="0"/>
              </a:rPr>
              <a:t>учителем</a:t>
            </a:r>
          </a:p>
          <a:p>
            <a:pPr algn="r"/>
            <a:endParaRPr lang="ru-RU" sz="3600" i="1" dirty="0" smtClean="0">
              <a:latin typeface="Constantia" panose="02030602050306030303" pitchFamily="18" charset="0"/>
            </a:endParaRPr>
          </a:p>
          <a:p>
            <a:pPr algn="ctr"/>
            <a:r>
              <a:rPr lang="ru-RU" sz="3600" i="1" dirty="0" smtClean="0">
                <a:latin typeface="Constantia" panose="02030602050306030303" pitchFamily="18" charset="0"/>
              </a:rPr>
              <a:t>Конфуций</a:t>
            </a:r>
            <a:endParaRPr lang="ru-RU" sz="3600" b="1" dirty="0">
              <a:latin typeface="Constantia" panose="02030602050306030303" pitchFamily="18" charset="0"/>
            </a:endParaRPr>
          </a:p>
        </p:txBody>
      </p:sp>
      <p:pic>
        <p:nvPicPr>
          <p:cNvPr id="1026" name="Picture 2" descr="Всего хорошего трудно добиться, и намного легче получить что-то плохое.-  Конфуций и его мудрост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17"/>
          <a:stretch/>
        </p:blipFill>
        <p:spPr bwMode="auto">
          <a:xfrm>
            <a:off x="4854207" y="0"/>
            <a:ext cx="73377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83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Segoe Print" panose="02000600000000000000" pitchFamily="2" charset="0"/>
              </a:rPr>
              <a:t>Модель компетенций 4К: </a:t>
            </a:r>
          </a:p>
          <a:p>
            <a:pPr algn="ctr"/>
            <a:r>
              <a:rPr lang="ru-RU" sz="2800" b="1" dirty="0" smtClean="0">
                <a:latin typeface="Segoe Print" panose="02000600000000000000" pitchFamily="2" charset="0"/>
              </a:rPr>
              <a:t>новый формат организации взаимодействия с учащимися </a:t>
            </a:r>
            <a:endParaRPr lang="ru-RU" sz="2800" b="1" dirty="0">
              <a:latin typeface="Segoe Print" panose="020006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" y="1056055"/>
            <a:ext cx="10307782" cy="58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9934"/>
          <a:stretch/>
        </p:blipFill>
        <p:spPr>
          <a:xfrm>
            <a:off x="0" y="0"/>
            <a:ext cx="8494716" cy="66728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424" y="3316224"/>
            <a:ext cx="4608576" cy="345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33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4317922"/>
            <a:ext cx="10860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latin typeface="Constantia" panose="02030602050306030303" pitchFamily="18" charset="0"/>
              </a:rPr>
              <a:t>Участие в конкурсах профессионального мастерства – один из способов «прокачки» функциональной грамотности</a:t>
            </a:r>
            <a:endParaRPr lang="ru-RU" sz="4000" b="1" dirty="0">
              <a:latin typeface="Constantia" panose="02030602050306030303" pitchFamily="18" charset="0"/>
            </a:endParaRPr>
          </a:p>
        </p:txBody>
      </p:sp>
      <p:pic>
        <p:nvPicPr>
          <p:cNvPr id="3" name="Picture 2" descr="C:\Users\Светлана\Downloads\image-0-02-04-339e18d4d8d895d007ebb16afed18831601401f53480d790c8b70fafc7c097fd-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7" t="9044" r="15825"/>
          <a:stretch/>
        </p:blipFill>
        <p:spPr bwMode="auto">
          <a:xfrm>
            <a:off x="8673762" y="248272"/>
            <a:ext cx="3101298" cy="3339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20601" r="6601" b="8001"/>
          <a:stretch/>
        </p:blipFill>
        <p:spPr>
          <a:xfrm>
            <a:off x="429932" y="248272"/>
            <a:ext cx="2602963" cy="3339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648" y="248272"/>
            <a:ext cx="4202394" cy="3339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32373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60</Words>
  <Application>Microsoft Office PowerPoint</Application>
  <PresentationFormat>Произвольный</PresentationFormat>
  <Paragraphs>12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Функциональная грамотность современного педагога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</cp:lastModifiedBy>
  <cp:revision>23</cp:revision>
  <dcterms:created xsi:type="dcterms:W3CDTF">2021-02-09T08:30:10Z</dcterms:created>
  <dcterms:modified xsi:type="dcterms:W3CDTF">2021-04-29T03:31:35Z</dcterms:modified>
</cp:coreProperties>
</file>