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7" r:id="rId14"/>
    <p:sldId id="276" r:id="rId15"/>
    <p:sldId id="264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04.12.20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04.12.20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04.12.20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04.12.20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04.12.20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04.12.20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04.12.20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04.12.20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04.12.20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04.12.20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04.12.20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пт 04.12.20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&#1082;&#1088;&#1091;&#1078;&#1082;&#1080;.&#1075;&#1076;&#1076;&#1102;&#1090;.&#1088;&#1092;/" TargetMode="External"/><Relationship Id="rId4" Type="http://schemas.openxmlformats.org/officeDocument/2006/relationships/hyperlink" Target="https://&#1075;&#1076;&#1076;&#1102;&#1090;.&#1088;&#1092;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5;&#1076;&#1076;&#1102;&#1090;.&#1088;&#1092;/" TargetMode="External"/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&#1075;&#1076;&#1076;&#1102;&#1090;.&#1088;&#1092;/obratnaya-svya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66.pfdo.ru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5;&#1076;&#1076;&#1102;&#1090;.&#1088;&#1092;/" TargetMode="External"/><Relationship Id="rId2" Type="http://schemas.openxmlformats.org/officeDocument/2006/relationships/hyperlink" Target="https://66.pfdo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66.pfdo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16" y="3948738"/>
            <a:ext cx="9157016" cy="2708920"/>
          </a:xfrm>
          <a:prstGeom prst="rect">
            <a:avLst/>
          </a:prstGeom>
        </p:spPr>
      </p:pic>
      <p:pic>
        <p:nvPicPr>
          <p:cNvPr id="1026" name="Picture 2" descr="http://ver-uover.edu.tomsk.ru/wp-content/uploads/2018/09/index003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9351" y="8367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132856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C00000"/>
                </a:solidFill>
              </a:rPr>
              <a:t>ПАМЯТКА ДЛЯ РОДИТЕЛЕЙ ОБУЧАЮЩИХСЯ ГОРОДСКОГО ДВОРЦА ДЕТСКОГО И ЮНОШЕСКОГО ТВОРЧЕСТВА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548679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СИСТЕМА </a:t>
            </a:r>
            <a:r>
              <a:rPr lang="ru-RU" sz="2400" b="1" dirty="0">
                <a:solidFill>
                  <a:schemeClr val="tx2"/>
                </a:solidFill>
              </a:rPr>
              <a:t>ПЕРСОНИФИЦИРОВАННОГО ДОПОЛНИТЕЛЬНОГО ОБРАЗОВАНИЯ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38902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5169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На почту также придет письмо следующего содержания: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244433"/>
            <a:ext cx="2915103" cy="41563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CA6B7F-73FF-49AA-A13E-9AD78C4C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722313"/>
            <a:ext cx="65246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6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5169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Таким образом выглядит бланк заявления: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244433"/>
            <a:ext cx="2915103" cy="4156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D3CD1-855B-4085-8840-157025F054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071" y="790645"/>
            <a:ext cx="5528218" cy="60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7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5169" y="26064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Таким образом выглядит сертификат: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244433"/>
            <a:ext cx="2915103" cy="41563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FD4F7D-D750-406A-833F-BE946E8A63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085" y="722313"/>
            <a:ext cx="4577064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0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5169" y="26064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Логин и пароль, указанные в бланке сертификата, нужно использовать для доступа в личный кабинет на портале персонифицированного учета </a:t>
            </a:r>
            <a:r>
              <a:rPr lang="ru-RU" sz="20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https://66.pfdo.ru/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244433"/>
            <a:ext cx="2915103" cy="4156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5A0425-2780-4157-8115-B631F9DFB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96" y="1276311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5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244433"/>
            <a:ext cx="2915103" cy="4156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2DA4E7-6A2B-4F9A-92C7-9110CA4E0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137676"/>
            <a:ext cx="87534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2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302271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 ШАГ. ПОЛУЧЕНИЕ ДОСТУПА В ЛИЧНЫЙ КАБИНЕТ НА ПОРТАЛЕ </a:t>
            </a:r>
            <a:r>
              <a:rPr lang="en-US" dirty="0">
                <a:hlinkClick r:id="rId2"/>
              </a:rPr>
              <a:t>https://66.pfdo.ru/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76470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Портал персонифицированного учета </a:t>
            </a:r>
            <a:r>
              <a:rPr lang="en-US" dirty="0">
                <a:hlinkClick r:id="rId2"/>
              </a:rPr>
              <a:t>https://66.pfdo.ru/</a:t>
            </a:r>
            <a:r>
              <a:rPr lang="ru-RU" dirty="0"/>
              <a:t> содержит описание всех дополнительных общеобразовательных программ (т.е. описание всех кружков, секций, студий, объединений), реализуемых учреждениями дополнительного образования в Свердловской области.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206771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 ШАГ. ВЫБОР КРУЖКА / ПРОГРАММЫ ДЛЯ ЗАПИСИ В ГДДЮТ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838893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После получения сертификата и доступа в личный кабинет на портале </a:t>
            </a:r>
            <a:r>
              <a:rPr lang="en-US" dirty="0">
                <a:hlinkClick r:id="rId2"/>
              </a:rPr>
              <a:t>https://66.pfdo.ru/</a:t>
            </a:r>
            <a:r>
              <a:rPr lang="ru-RU" dirty="0"/>
              <a:t> можно приступить к выбору кружков </a:t>
            </a:r>
            <a:br>
              <a:rPr lang="ru-RU" dirty="0"/>
            </a:br>
            <a:r>
              <a:rPr lang="ru-RU" dirty="0"/>
              <a:t> программ для записи!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149080"/>
            <a:ext cx="8388932" cy="120032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Городской Дворец детского и юношеского творчества предлагает программы по 6-ти направленностям! Программы реализуют педагоги, имеющие высшую и первую квалификационные категории, имеющие свидетельства общественного признания на всероссийском и международном уровне!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55" y="3178691"/>
            <a:ext cx="914479" cy="829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5517232"/>
            <a:ext cx="8388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 всеми программами Дворца можно познакомиться на портале </a:t>
            </a:r>
            <a:r>
              <a:rPr lang="en-US" dirty="0">
                <a:hlinkClick r:id="rId2"/>
              </a:rPr>
              <a:t>https://66.pfdo.ru/</a:t>
            </a:r>
            <a:r>
              <a:rPr lang="ru-RU" dirty="0"/>
              <a:t> или традиционно – на нашем сайте </a:t>
            </a:r>
            <a:r>
              <a:rPr lang="en-US" dirty="0">
                <a:hlinkClick r:id="rId4"/>
              </a:rPr>
              <a:t>https://</a:t>
            </a:r>
            <a:r>
              <a:rPr lang="ru-RU" dirty="0" err="1">
                <a:hlinkClick r:id="rId4"/>
              </a:rPr>
              <a:t>гддют.рф</a:t>
            </a:r>
            <a:r>
              <a:rPr lang="ru-RU" dirty="0"/>
              <a:t> в разделе «</a:t>
            </a:r>
            <a:r>
              <a:rPr lang="ru-RU" dirty="0">
                <a:hlinkClick r:id="rId5"/>
              </a:rPr>
              <a:t>Наши направления и кружки</a:t>
            </a:r>
            <a:r>
              <a:rPr lang="ru-RU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310685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064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ВОЗМОЖНОСТИ ПОРТАЛА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hlinkClick r:id="rId2"/>
              </a:rPr>
              <a:t>HTTPS://66.PFDO.RU/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ДЛЯ ПОЛУЧЕНИЯ ИНФОРМАЦИИ О КРУЖКАХ /ПРОГРАММАХ УЧРЕЖДЕНИЙ ДОПОЛНИТЕЛЬНОГО ОБРАЗОВАНИЯ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02" y="1310947"/>
            <a:ext cx="9144000" cy="52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ВОЗМОЖНОСТИ ПОРТАЛА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hlinkClick r:id="rId2"/>
              </a:rPr>
              <a:t>HTTPS://66.PFDO.RU/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ДЛЯ ПОЛУЧЕНИЯ ИНФОРМАЦИИ О КРУЖКАХ /ПРОГРАММАХ УЧРЕЖДЕНИЙ ДОПОЛНИТЕЛЬНОГО ОБРАЗОВАНИЯ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37720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ЛЕГКОСТЬ ПОИСКА ИНТЕРЕСУЮЩЕЙ ПРОГРАММЫ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986" y="1745797"/>
            <a:ext cx="8246493" cy="120032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Портал позволяет осуществить поиск программ по ключевому слову. Например, если в строке ПОИСК вы введете слово «робототехника», то увидите все программы по робототехнике, которые есть в учреждениях дополнительного образования Нижнего Тагила.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188" y="306896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ПОДРОБНАЯ ИНФОРМАЦИЯ О КАЖДОЙ ПРОГРАММЕ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112" y="3453900"/>
            <a:ext cx="8246493" cy="120032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 каждой программе на портале есть следующая информация: цель и планируемый результат программы, ее краткое описание, сведения о педагоге, о количестве модулей программы, о количестве групп обучающихся и расписании их работы.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302" y="4847665"/>
            <a:ext cx="799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ВОЗМОЖНОСТЬ ПОДАТЬ ЗАЯВКУ НА ЗАПИСЬ В КРУЖОК /ПРОГРАММУ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112" y="5258561"/>
            <a:ext cx="8246493" cy="120032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Вы можете записаться в кружок / на программу традиционно – придя в учреждение и назвав номер сертификата, а можете подать заявку сразу через Портал, особенно если переживаете, что не останется свободных мест на востребованную, интересную ребенку программу.</a:t>
            </a:r>
          </a:p>
        </p:txBody>
      </p:sp>
    </p:spTree>
    <p:extLst>
      <p:ext uri="{BB962C8B-B14F-4D97-AF65-F5344CB8AC3E}">
        <p14:creationId xmlns:p14="http://schemas.microsoft.com/office/powerpoint/2010/main" val="27495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937" y="188640"/>
            <a:ext cx="805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ИТАК, ПОДВЕДЕМ ИТОГИ И ОБРАТИМ ВНИМАНИЕ НА ВАЖНЫЕ МОМЕНТЫ!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5450" y="90872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МБУ ДО ГДДЮТ, как и все учреждения дополнительного образования Свердловской области, с 1 сентября 2019 г. </a:t>
            </a:r>
            <a:r>
              <a:rPr lang="ru-RU" dirty="0" smtClean="0">
                <a:solidFill>
                  <a:srgbClr val="0070C0"/>
                </a:solidFill>
              </a:rPr>
              <a:t>перешел на </a:t>
            </a:r>
            <a:r>
              <a:rPr lang="ru-RU" dirty="0">
                <a:solidFill>
                  <a:srgbClr val="0070C0"/>
                </a:solidFill>
              </a:rPr>
              <a:t>новую систему дополнительного образования.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450" y="1832050"/>
            <a:ext cx="8064896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Для записи в кружок / на программу Дворца необходимо:</a:t>
            </a:r>
          </a:p>
          <a:p>
            <a:pPr marL="342900" indent="-342900" algn="just">
              <a:buAutoNum type="arabicParenR"/>
            </a:pPr>
            <a:r>
              <a:rPr lang="ru-RU" dirty="0"/>
              <a:t>Получить сертификат персонифицированного дополнительного образования (либо в организации, либо через портал)</a:t>
            </a:r>
          </a:p>
          <a:p>
            <a:pPr marL="342900" indent="-342900" algn="just">
              <a:buAutoNum type="arabicParenR"/>
            </a:pPr>
            <a:r>
              <a:rPr lang="ru-RU" dirty="0"/>
              <a:t>Зарегистрироваться в личном кабинете на портале </a:t>
            </a:r>
            <a:r>
              <a:rPr lang="en-US" dirty="0">
                <a:hlinkClick r:id="rId2"/>
              </a:rPr>
              <a:t>https://66.pfdo.ru/</a:t>
            </a:r>
            <a:r>
              <a:rPr lang="ru-RU" dirty="0"/>
              <a:t> для того, чтобы была возможность подать заявку на обучение по программе в удобной электронной форме.</a:t>
            </a:r>
          </a:p>
          <a:p>
            <a:pPr marL="342900" indent="-342900" algn="just">
              <a:buAutoNum type="arabicParenR"/>
            </a:pPr>
            <a:r>
              <a:rPr lang="ru-RU" dirty="0"/>
              <a:t>Если нет возможности подать заявку в электронном виде – ничего страшного! Нужно прийти во Дворец, назвать номер сертификата и выбрать интересующую Вас программу / кружок</a:t>
            </a:r>
          </a:p>
          <a:p>
            <a:pPr marL="342900" indent="-342900" algn="just">
              <a:buAutoNum type="arabicParenR"/>
            </a:pPr>
            <a:r>
              <a:rPr lang="ru-RU" dirty="0"/>
              <a:t>После подачи заявки (как в электронном виде, так и при личном посещении Дворца) нужно принести документы  (см. слайд 5) для заключения договора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5133433"/>
            <a:ext cx="743870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Вся актуальная информация по получению сертификата, записи в кружки, работе с Порталом  - будет оперативно размещаться на нашем сайте </a:t>
            </a:r>
            <a:r>
              <a:rPr lang="en-US" dirty="0">
                <a:hlinkClick r:id="rId3"/>
              </a:rPr>
              <a:t>https://</a:t>
            </a:r>
            <a:r>
              <a:rPr lang="ru-RU" dirty="0" err="1">
                <a:hlinkClick r:id="rId3"/>
              </a:rPr>
              <a:t>гддют.рф</a:t>
            </a:r>
            <a:r>
              <a:rPr lang="ru-RU" dirty="0"/>
              <a:t> . Также можно воспользоваться формой </a:t>
            </a:r>
            <a:r>
              <a:rPr lang="ru-RU" dirty="0">
                <a:hlinkClick r:id="rId4"/>
              </a:rPr>
              <a:t>обратной связи </a:t>
            </a:r>
            <a:r>
              <a:rPr lang="ru-RU" dirty="0"/>
              <a:t>для вопросов руководству Дворца. </a:t>
            </a:r>
          </a:p>
        </p:txBody>
      </p:sp>
      <p:pic>
        <p:nvPicPr>
          <p:cNvPr id="6" name="Picture 8" descr="https://upload.wikimedia.org/wikipedia/commons/thumb/c/c8/Exclamation-mark.svg/294px-Exclamation-mark.sv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54" y="5133433"/>
            <a:ext cx="617362" cy="125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66.pfdo.ru/img/ill/index0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767" y="1157517"/>
            <a:ext cx="3063932" cy="306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Дорогие наши кружковцы, родители, а также все ребята, планирующие заниматься в наших объединениях в новом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2020-2021 учебном году!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19" y="1425769"/>
            <a:ext cx="587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Наш Дворец, как и все учреждения дополнительного образования Свердловской области, перешли на новую систему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персонифицированного дополнительного образования детей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636912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i="1" dirty="0"/>
              <a:t>Переход к новой системе обусловлен принципами, заложенным в федеральном проекте «Успех каждого ребенка» национального проекта «Образование». Суть – сделать дополнительное образование доступным для всех детей, дать возможность заниматься по программам, которые детям действительно интересны.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0890" y="4775133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Каждый ребенок в возрасте </a:t>
            </a:r>
            <a:r>
              <a:rPr lang="ru-RU" b="1" u="sng" dirty="0">
                <a:solidFill>
                  <a:srgbClr val="C00000"/>
                </a:solidFill>
              </a:rPr>
              <a:t>от 5 до 18 лет </a:t>
            </a:r>
            <a:r>
              <a:rPr lang="ru-RU" b="1" dirty="0"/>
              <a:t>сможет получить именной сертификат, который позволит ему выбрать любое направление и проходить обучение на бюджетной основе.</a:t>
            </a:r>
          </a:p>
        </p:txBody>
      </p:sp>
      <p:pic>
        <p:nvPicPr>
          <p:cNvPr id="2056" name="Picture 8" descr="https://upload.wikimedia.org/wikipedia/commons/thumb/c/c8/Exclamation-mark.svg/294px-Exclamation-mark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15540"/>
            <a:ext cx="617362" cy="125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6162479" y="4869160"/>
            <a:ext cx="2788507" cy="1425059"/>
          </a:xfrm>
          <a:prstGeom prst="wedgeRoundRectCallout">
            <a:avLst>
              <a:gd name="adj1" fmla="val -4512"/>
              <a:gd name="adj2" fmla="val 79143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Дети в возрасте до 5 лет и взрослые, старше 18 лет, могут обучаться  по программам учреждений дополнительного образования </a:t>
            </a:r>
            <a:r>
              <a:rPr lang="ru-RU" sz="1400" u="sng" dirty="0">
                <a:solidFill>
                  <a:srgbClr val="C00000"/>
                </a:solidFill>
              </a:rPr>
              <a:t>только на платной основе</a:t>
            </a:r>
          </a:p>
        </p:txBody>
      </p:sp>
    </p:spTree>
    <p:extLst>
      <p:ext uri="{BB962C8B-B14F-4D97-AF65-F5344CB8AC3E}">
        <p14:creationId xmlns:p14="http://schemas.microsoft.com/office/powerpoint/2010/main" val="35485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198" y="1166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+mj-lt"/>
              </a:rPr>
              <a:t>КАК СЕЙЧАС ЗАПИСАТЬСЯ В КРУЖОК, ВЫБРАТЬ ИНТЕРЕСУЮЩУЮ ПРОГРАММУ В МБУ ДО ГДДЮТ?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971600" y="1196752"/>
            <a:ext cx="7416824" cy="136815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 ШАГ. ПОЛУЧИТЬ СЕРТИФИКАТ НА ПОЛУЧЕНИЕ УСЛУГИ ДОПОЛНИТЕЛЬНОГО ОБРАЗОВАНИЯ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71600" y="2564904"/>
            <a:ext cx="7416824" cy="136815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 ШАГ.  ПОЛУЧИТЬ ДОСТУП В ЛИЧНЫЙ КАБИНЕТ НА ПОРТАЛЕ </a:t>
            </a:r>
            <a:r>
              <a:rPr lang="en-US" dirty="0">
                <a:hlinkClick r:id="rId2"/>
              </a:rPr>
              <a:t>https://66.pfdo.ru/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77072"/>
            <a:ext cx="7416824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 ШАГ. ВЫБРАТЬ НА ПОРТАЛЕ </a:t>
            </a:r>
            <a:r>
              <a:rPr lang="en-US" dirty="0">
                <a:hlinkClick r:id="rId2"/>
              </a:rPr>
              <a:t>https://66.pfdo.ru/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ИНТЕРЕСУЮЩИЙ ВАС КРУЖОК / ПРОГРАММУ И ЗАПИСАТЬСЯ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229200"/>
            <a:ext cx="7416824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ЗАПИСАТЬСЯ НА ПРОГРАММУ / В КРУЖОК МОЖНО И НЕ ЧЕРЕЗ ПОРТАЛ, А НЕПОСРЕДСТВЕННО В </a:t>
            </a:r>
            <a:r>
              <a:rPr lang="ru-RU" b="1" dirty="0">
                <a:solidFill>
                  <a:schemeClr val="tx1"/>
                </a:solidFill>
              </a:rPr>
              <a:t>ГДДЮТ</a:t>
            </a:r>
            <a:r>
              <a:rPr lang="ru-RU" dirty="0">
                <a:solidFill>
                  <a:schemeClr val="tx1"/>
                </a:solidFill>
              </a:rPr>
              <a:t>.  ДЛЯ ЭТОГО НУЖНО НАЗВАТЬ НОМЕР СЕРТИФИКАТА И ВЫБРАТЬ ПРОГРАММУ, С ВАМИ ЗАКЛЮЧАТ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4634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593" y="1166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+mj-lt"/>
              </a:rPr>
              <a:t>КАК СЕЙЧАС ЗАПИСАТЬСЯ В КРУЖОК, ВЫБРАТЬ ИНТЕРЕСУЮЩУЮ ПРОГРАММУ В МБУ ДО ГДДЮТ?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158" y="947629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 ШАГ. ПОЛУЧЕНИЕ СЕРТИФИКАТА. </a:t>
            </a:r>
            <a:r>
              <a:rPr lang="ru-RU" sz="2000" dirty="0">
                <a:solidFill>
                  <a:srgbClr val="C00000"/>
                </a:solidFill>
              </a:rPr>
              <a:t>Для получения услуги дополнительного образования  необходимо получить на ребенка сертификат 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92" y="2608189"/>
            <a:ext cx="2676899" cy="27535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624" y="2608189"/>
            <a:ext cx="2737581" cy="27535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518" y="2592999"/>
            <a:ext cx="2686425" cy="276871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2887" y="1655515"/>
            <a:ext cx="837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Информация о сертификате, а также возможность его получения в электронном виде есть на сайте Системы дополнительного образования Свердловской области: </a:t>
            </a:r>
            <a:r>
              <a:rPr lang="en-US" dirty="0">
                <a:hlinkClick r:id="rId5"/>
              </a:rPr>
              <a:t>https://66.pfdo.ru/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2887" y="5512745"/>
            <a:ext cx="8375056" cy="9002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750" b="1" dirty="0">
                <a:solidFill>
                  <a:schemeClr val="tx2">
                    <a:lumMod val="75000"/>
                  </a:schemeClr>
                </a:solidFill>
              </a:rPr>
              <a:t>СЕРТИФИКАТ</a:t>
            </a:r>
            <a:r>
              <a:rPr lang="ru-RU" sz="1750" dirty="0"/>
              <a:t> – это документ, позволяющий воспользоваться услугами дополнительного образования по всем программам, внесенным учреждением в Реестр дополнительных общеразвивающих программ на Портале: </a:t>
            </a:r>
            <a:r>
              <a:rPr lang="en-US" sz="1750" dirty="0">
                <a:hlinkClick r:id="rId5"/>
              </a:rPr>
              <a:t>https://66.pfdo.ru/</a:t>
            </a:r>
            <a:endParaRPr lang="ru-RU" sz="1750" dirty="0"/>
          </a:p>
        </p:txBody>
      </p:sp>
    </p:spTree>
    <p:extLst>
      <p:ext uri="{BB962C8B-B14F-4D97-AF65-F5344CB8AC3E}">
        <p14:creationId xmlns:p14="http://schemas.microsoft.com/office/powerpoint/2010/main" val="180171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697" y="11275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АЛГОРИТМ ПОЛУЧЕНИЯ СЕРТИФИКАТА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357" y="635977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Сертификат можно получить двумя способами:</a:t>
            </a:r>
          </a:p>
          <a:p>
            <a:pPr marL="342900" indent="-342900">
              <a:buAutoNum type="arabicParenR"/>
            </a:pPr>
            <a:r>
              <a:rPr lang="ru-RU" dirty="0"/>
              <a:t>Через обращение в организацию</a:t>
            </a:r>
          </a:p>
          <a:p>
            <a:pPr marL="342900" indent="-342900">
              <a:buFontTx/>
              <a:buAutoNum type="arabicParenR"/>
            </a:pPr>
            <a:r>
              <a:rPr lang="ru-RU" dirty="0"/>
              <a:t>Самостоятельно на портале </a:t>
            </a:r>
            <a:r>
              <a:rPr lang="en-US" dirty="0">
                <a:hlinkClick r:id="rId2"/>
              </a:rPr>
              <a:t>https://66.pfdo.ru/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3138" y="1939534"/>
            <a:ext cx="840668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1. ​​​​ЧЕРЕЗ ОБРАЩЕНИЕ В ОРГАНИЗАЦИЮ</a:t>
            </a:r>
            <a:r>
              <a:rPr lang="ru-RU" sz="1600" dirty="0"/>
              <a:t>, уполномоченную на прием заявлений для предоставления сертификата, где на месте оформляется заявление и внесение информации в реестр. </a:t>
            </a:r>
            <a:r>
              <a:rPr lang="ru-RU" sz="1600" i="1" dirty="0">
                <a:solidFill>
                  <a:srgbClr val="FF0000"/>
                </a:solidFill>
              </a:rPr>
              <a:t>Как только список таких организаций будет определен Администрацией г. Нижний Тагил, информация об этом сразу появится на нашем сайте: </a:t>
            </a:r>
            <a:r>
              <a:rPr lang="en-US" sz="1600" dirty="0">
                <a:hlinkClick r:id="rId3"/>
              </a:rPr>
              <a:t>https://</a:t>
            </a:r>
            <a:r>
              <a:rPr lang="ru-RU" sz="1600" dirty="0" err="1">
                <a:hlinkClick r:id="rId3"/>
              </a:rPr>
              <a:t>гддют.рф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24357" y="1559307"/>
            <a:ext cx="379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Рассмотрим эти два способа: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882" y="3140968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Заявитель  через УПОЛНОМОЧЕННУЮ ОРГАНИЗАЦИЮ подает заявление на предоставление сертификата.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Century Gothic" panose="020B0502020202020204" pitchFamily="34" charset="0"/>
              </a:rPr>
              <a:t>Одновременно с заявлением предъявляет должностному лицу, осуществляющему прием заявления, следующие оригиналы документов или их копии, заверенные в нотариальном порядке:</a:t>
            </a:r>
          </a:p>
          <a:p>
            <a:pPr lvl="0" algn="just"/>
            <a:r>
              <a:rPr lang="ru-RU" sz="1400" dirty="0">
                <a:latin typeface="Century Gothic" panose="020B0502020202020204" pitchFamily="34" charset="0"/>
              </a:rPr>
              <a:t>- свидетельство о рождении ребенка или паспорт гражданина Российской Федерации, удостоверяющий личность ребенка; </a:t>
            </a:r>
          </a:p>
          <a:p>
            <a:pPr lvl="0" algn="just"/>
            <a:r>
              <a:rPr lang="ru-RU" sz="1400" dirty="0">
                <a:latin typeface="Century Gothic" panose="020B0502020202020204" pitchFamily="34" charset="0"/>
              </a:rPr>
              <a:t>- документ, удостоверяющий личность родителя (законного представителя) ребенка;</a:t>
            </a:r>
          </a:p>
          <a:p>
            <a:pPr lvl="0" algn="just"/>
            <a:r>
              <a:rPr lang="ru-RU" sz="1400" dirty="0">
                <a:latin typeface="Century Gothic" panose="020B0502020202020204" pitchFamily="34" charset="0"/>
              </a:rPr>
              <a:t>- страховое свидетельство обязательного пенсионного страхования ребенка (при его наличии);</a:t>
            </a:r>
          </a:p>
          <a:p>
            <a:pPr lvl="0" algn="just"/>
            <a:r>
              <a:rPr lang="ru-RU" sz="1400" dirty="0">
                <a:latin typeface="Century Gothic" panose="020B0502020202020204" pitchFamily="34" charset="0"/>
              </a:rPr>
              <a:t>один из документов, подтверждающих проживание ребенка на территории  городского округа Нижний Тагил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138" y="5826545"/>
            <a:ext cx="8406680" cy="8771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>
                <a:solidFill>
                  <a:srgbClr val="C00000"/>
                </a:solidFill>
              </a:rPr>
              <a:t>Заявление регистрируется должностным лицом, осуществляющим прием Заявления, в день его представления. Активация сертификата осуществляется в течение 4 рабочих дней.</a:t>
            </a:r>
          </a:p>
        </p:txBody>
      </p:sp>
    </p:spTree>
    <p:extLst>
      <p:ext uri="{BB962C8B-B14F-4D97-AF65-F5344CB8AC3E}">
        <p14:creationId xmlns:p14="http://schemas.microsoft.com/office/powerpoint/2010/main" val="33416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034" y="635977"/>
            <a:ext cx="808912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2. ​​​​САМОСТОЯТЕЛЬНО</a:t>
            </a:r>
            <a:r>
              <a:rPr lang="ru-RU" sz="1600" dirty="0"/>
              <a:t>, на портале </a:t>
            </a:r>
            <a:r>
              <a:rPr lang="ru-RU" sz="1600" b="1" dirty="0">
                <a:hlinkClick r:id="rId2"/>
              </a:rPr>
              <a:t>http://66.pfdo.ru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80697" y="11275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АЛГОРИТМ ПОЛУЧЕНИЯ СЕРТИФИКАТА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50" y="1349873"/>
            <a:ext cx="8052110" cy="460120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4793374" y="5509236"/>
            <a:ext cx="479737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0034" y="1012086"/>
            <a:ext cx="84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Для этого нужно зайти на портал и нажать кнопку «ПОЛУЧИТЬ СЕРТИФИКАТ»</a:t>
            </a:r>
          </a:p>
        </p:txBody>
      </p:sp>
    </p:spTree>
    <p:extLst>
      <p:ext uri="{BB962C8B-B14F-4D97-AF65-F5344CB8AC3E}">
        <p14:creationId xmlns:p14="http://schemas.microsoft.com/office/powerpoint/2010/main" val="247447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9" y="1052736"/>
            <a:ext cx="9144000" cy="381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Откроется окно, в котором необходимо указать адрес вашей электронной почты.</a:t>
            </a:r>
          </a:p>
          <a:p>
            <a:r>
              <a:rPr lang="ru-RU" dirty="0">
                <a:solidFill>
                  <a:srgbClr val="C00000"/>
                </a:solidFill>
              </a:rPr>
              <a:t>Введите </a:t>
            </a:r>
            <a:r>
              <a:rPr lang="en-US" dirty="0">
                <a:solidFill>
                  <a:srgbClr val="C00000"/>
                </a:solidFill>
              </a:rPr>
              <a:t>Email-</a:t>
            </a:r>
            <a:r>
              <a:rPr lang="ru-RU" dirty="0">
                <a:solidFill>
                  <a:srgbClr val="C00000"/>
                </a:solidFill>
              </a:rPr>
              <a:t>адрес и нажмите кнопку «</a:t>
            </a:r>
            <a:r>
              <a:rPr lang="ru-RU" b="1" dirty="0">
                <a:solidFill>
                  <a:srgbClr val="C00000"/>
                </a:solidFill>
              </a:rPr>
              <a:t>ПОДТВЕРДИТЬ ПОЧТУ</a:t>
            </a:r>
            <a:r>
              <a:rPr lang="ru-RU" dirty="0">
                <a:solidFill>
                  <a:srgbClr val="C00000"/>
                </a:solidFill>
              </a:rPr>
              <a:t>»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6948264" y="4005064"/>
            <a:ext cx="9361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552" y="486895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После подтверждения, Вам на почту придет письмо со ссылкой для перехода к последующей процедуре регистрации заявки на получение сертификата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758297" y="5515281"/>
            <a:ext cx="1656184" cy="1082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7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7" y="1196752"/>
            <a:ext cx="8154539" cy="51442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5169" y="2606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Необходимо заполнить все поля, поставить галочки, подтверждающие, что вы даете Согласие на обработку персональных данных и знакомы с Правилами. После этого – нажать на кнопку «</a:t>
            </a:r>
            <a:r>
              <a:rPr lang="ru-RU" b="1" dirty="0">
                <a:solidFill>
                  <a:srgbClr val="C00000"/>
                </a:solidFill>
              </a:rPr>
              <a:t>ОТПРАВИТЬ</a:t>
            </a:r>
            <a:r>
              <a:rPr lang="ru-RU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244433"/>
            <a:ext cx="2915103" cy="41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0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5169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После заполнения заявки бланк заявления и сертификат будет отправлен вам на электронную почту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244433"/>
            <a:ext cx="2915103" cy="4156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8EAA1F-34B2-40D6-A5C1-FA3CC02A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318"/>
            <a:ext cx="9144000" cy="46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47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1153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Валентин</cp:lastModifiedBy>
  <cp:revision>34</cp:revision>
  <dcterms:created xsi:type="dcterms:W3CDTF">2019-05-26T05:36:26Z</dcterms:created>
  <dcterms:modified xsi:type="dcterms:W3CDTF">2020-12-04T10:10:24Z</dcterms:modified>
</cp:coreProperties>
</file>